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1"/>
  </p:sldMasterIdLst>
  <p:sldIdLst>
    <p:sldId id="260" r:id="rId2"/>
    <p:sldId id="268" r:id="rId3"/>
    <p:sldId id="284" r:id="rId4"/>
    <p:sldId id="283" r:id="rId5"/>
    <p:sldId id="269" r:id="rId6"/>
    <p:sldId id="275" r:id="rId7"/>
    <p:sldId id="270" r:id="rId8"/>
    <p:sldId id="272" r:id="rId9"/>
    <p:sldId id="273" r:id="rId10"/>
    <p:sldId id="259" r:id="rId11"/>
    <p:sldId id="266" r:id="rId12"/>
    <p:sldId id="271" r:id="rId13"/>
    <p:sldId id="258" r:id="rId14"/>
    <p:sldId id="278" r:id="rId15"/>
    <p:sldId id="279" r:id="rId16"/>
    <p:sldId id="280" r:id="rId17"/>
    <p:sldId id="285" r:id="rId18"/>
    <p:sldId id="281" r:id="rId19"/>
    <p:sldId id="277" r:id="rId20"/>
    <p:sldId id="261" r:id="rId21"/>
    <p:sldId id="262" r:id="rId22"/>
    <p:sldId id="264" r:id="rId23"/>
    <p:sldId id="263" r:id="rId24"/>
    <p:sldId id="265" r:id="rId25"/>
    <p:sldId id="274" r:id="rId26"/>
    <p:sldId id="276" r:id="rId27"/>
    <p:sldId id="257"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5915"/>
  </p:normalViewPr>
  <p:slideViewPr>
    <p:cSldViewPr snapToGrid="0">
      <p:cViewPr varScale="1">
        <p:scale>
          <a:sx n="111" d="100"/>
          <a:sy n="111" d="100"/>
        </p:scale>
        <p:origin x="9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7AC47E-63B2-024C-AEC4-EE37C52EBED1}"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36E26-70E9-AA48-9875-983CFD15AFE5}" type="slidenum">
              <a:rPr lang="en-US" smtClean="0"/>
              <a:t>‹#›</a:t>
            </a:fld>
            <a:endParaRPr lang="en-US"/>
          </a:p>
        </p:txBody>
      </p:sp>
    </p:spTree>
    <p:extLst>
      <p:ext uri="{BB962C8B-B14F-4D97-AF65-F5344CB8AC3E}">
        <p14:creationId xmlns:p14="http://schemas.microsoft.com/office/powerpoint/2010/main" val="3456303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7AC47E-63B2-024C-AEC4-EE37C52EBED1}"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36E26-70E9-AA48-9875-983CFD15AFE5}" type="slidenum">
              <a:rPr lang="en-US" smtClean="0"/>
              <a:t>‹#›</a:t>
            </a:fld>
            <a:endParaRPr lang="en-US"/>
          </a:p>
        </p:txBody>
      </p:sp>
    </p:spTree>
    <p:extLst>
      <p:ext uri="{BB962C8B-B14F-4D97-AF65-F5344CB8AC3E}">
        <p14:creationId xmlns:p14="http://schemas.microsoft.com/office/powerpoint/2010/main" val="1392717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7AC47E-63B2-024C-AEC4-EE37C52EBED1}"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36E26-70E9-AA48-9875-983CFD15AFE5}"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97632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7AC47E-63B2-024C-AEC4-EE37C52EBED1}"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36E26-70E9-AA48-9875-983CFD15AFE5}" type="slidenum">
              <a:rPr lang="en-US" smtClean="0"/>
              <a:t>‹#›</a:t>
            </a:fld>
            <a:endParaRPr lang="en-US"/>
          </a:p>
        </p:txBody>
      </p:sp>
    </p:spTree>
    <p:extLst>
      <p:ext uri="{BB962C8B-B14F-4D97-AF65-F5344CB8AC3E}">
        <p14:creationId xmlns:p14="http://schemas.microsoft.com/office/powerpoint/2010/main" val="1840282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7AC47E-63B2-024C-AEC4-EE37C52EBED1}"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36E26-70E9-AA48-9875-983CFD15AFE5}"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79195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7AC47E-63B2-024C-AEC4-EE37C52EBED1}"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36E26-70E9-AA48-9875-983CFD15AFE5}" type="slidenum">
              <a:rPr lang="en-US" smtClean="0"/>
              <a:t>‹#›</a:t>
            </a:fld>
            <a:endParaRPr lang="en-US"/>
          </a:p>
        </p:txBody>
      </p:sp>
    </p:spTree>
    <p:extLst>
      <p:ext uri="{BB962C8B-B14F-4D97-AF65-F5344CB8AC3E}">
        <p14:creationId xmlns:p14="http://schemas.microsoft.com/office/powerpoint/2010/main" val="3109433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7AC47E-63B2-024C-AEC4-EE37C52EBED1}"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36E26-70E9-AA48-9875-983CFD15AFE5}" type="slidenum">
              <a:rPr lang="en-US" smtClean="0"/>
              <a:t>‹#›</a:t>
            </a:fld>
            <a:endParaRPr lang="en-US"/>
          </a:p>
        </p:txBody>
      </p:sp>
    </p:spTree>
    <p:extLst>
      <p:ext uri="{BB962C8B-B14F-4D97-AF65-F5344CB8AC3E}">
        <p14:creationId xmlns:p14="http://schemas.microsoft.com/office/powerpoint/2010/main" val="2920500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7AC47E-63B2-024C-AEC4-EE37C52EBED1}"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36E26-70E9-AA48-9875-983CFD15AFE5}" type="slidenum">
              <a:rPr lang="en-US" smtClean="0"/>
              <a:t>‹#›</a:t>
            </a:fld>
            <a:endParaRPr lang="en-US"/>
          </a:p>
        </p:txBody>
      </p:sp>
    </p:spTree>
    <p:extLst>
      <p:ext uri="{BB962C8B-B14F-4D97-AF65-F5344CB8AC3E}">
        <p14:creationId xmlns:p14="http://schemas.microsoft.com/office/powerpoint/2010/main" val="2425976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7AC47E-63B2-024C-AEC4-EE37C52EBED1}"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36E26-70E9-AA48-9875-983CFD15AFE5}" type="slidenum">
              <a:rPr lang="en-US" smtClean="0"/>
              <a:t>‹#›</a:t>
            </a:fld>
            <a:endParaRPr lang="en-US"/>
          </a:p>
        </p:txBody>
      </p:sp>
    </p:spTree>
    <p:extLst>
      <p:ext uri="{BB962C8B-B14F-4D97-AF65-F5344CB8AC3E}">
        <p14:creationId xmlns:p14="http://schemas.microsoft.com/office/powerpoint/2010/main" val="3434934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7AC47E-63B2-024C-AEC4-EE37C52EBED1}"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36E26-70E9-AA48-9875-983CFD15AFE5}" type="slidenum">
              <a:rPr lang="en-US" smtClean="0"/>
              <a:t>‹#›</a:t>
            </a:fld>
            <a:endParaRPr lang="en-US"/>
          </a:p>
        </p:txBody>
      </p:sp>
    </p:spTree>
    <p:extLst>
      <p:ext uri="{BB962C8B-B14F-4D97-AF65-F5344CB8AC3E}">
        <p14:creationId xmlns:p14="http://schemas.microsoft.com/office/powerpoint/2010/main" val="419868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7AC47E-63B2-024C-AEC4-EE37C52EBED1}" type="datetimeFigureOut">
              <a:rPr lang="en-US" smtClean="0"/>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36E26-70E9-AA48-9875-983CFD15AFE5}" type="slidenum">
              <a:rPr lang="en-US" smtClean="0"/>
              <a:t>‹#›</a:t>
            </a:fld>
            <a:endParaRPr lang="en-US"/>
          </a:p>
        </p:txBody>
      </p:sp>
    </p:spTree>
    <p:extLst>
      <p:ext uri="{BB962C8B-B14F-4D97-AF65-F5344CB8AC3E}">
        <p14:creationId xmlns:p14="http://schemas.microsoft.com/office/powerpoint/2010/main" val="1780978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7AC47E-63B2-024C-AEC4-EE37C52EBED1}" type="datetimeFigureOut">
              <a:rPr lang="en-US" smtClean="0"/>
              <a:t>10/18/2022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B36E26-70E9-AA48-9875-983CFD15AFE5}" type="slidenum">
              <a:rPr lang="en-US" smtClean="0"/>
              <a:t>‹#›</a:t>
            </a:fld>
            <a:endParaRPr lang="en-US"/>
          </a:p>
        </p:txBody>
      </p:sp>
    </p:spTree>
    <p:extLst>
      <p:ext uri="{BB962C8B-B14F-4D97-AF65-F5344CB8AC3E}">
        <p14:creationId xmlns:p14="http://schemas.microsoft.com/office/powerpoint/2010/main" val="3592967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87AC47E-63B2-024C-AEC4-EE37C52EBED1}" type="datetimeFigureOut">
              <a:rPr lang="en-US" smtClean="0"/>
              <a:t>10/18/2022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B36E26-70E9-AA48-9875-983CFD15AFE5}" type="slidenum">
              <a:rPr lang="en-US" smtClean="0"/>
              <a:t>‹#›</a:t>
            </a:fld>
            <a:endParaRPr lang="en-US"/>
          </a:p>
        </p:txBody>
      </p:sp>
    </p:spTree>
    <p:extLst>
      <p:ext uri="{BB962C8B-B14F-4D97-AF65-F5344CB8AC3E}">
        <p14:creationId xmlns:p14="http://schemas.microsoft.com/office/powerpoint/2010/main" val="4211038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7AC47E-63B2-024C-AEC4-EE37C52EBED1}" type="datetimeFigureOut">
              <a:rPr lang="en-US" smtClean="0"/>
              <a:t>10/18/2022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B36E26-70E9-AA48-9875-983CFD15AFE5}" type="slidenum">
              <a:rPr lang="en-US" smtClean="0"/>
              <a:t>‹#›</a:t>
            </a:fld>
            <a:endParaRPr lang="en-US"/>
          </a:p>
        </p:txBody>
      </p:sp>
    </p:spTree>
    <p:extLst>
      <p:ext uri="{BB962C8B-B14F-4D97-AF65-F5344CB8AC3E}">
        <p14:creationId xmlns:p14="http://schemas.microsoft.com/office/powerpoint/2010/main" val="2491619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87AC47E-63B2-024C-AEC4-EE37C52EBED1}" type="datetimeFigureOut">
              <a:rPr lang="en-US" smtClean="0"/>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36E26-70E9-AA48-9875-983CFD15AFE5}" type="slidenum">
              <a:rPr lang="en-US" smtClean="0"/>
              <a:t>‹#›</a:t>
            </a:fld>
            <a:endParaRPr lang="en-US"/>
          </a:p>
        </p:txBody>
      </p:sp>
    </p:spTree>
    <p:extLst>
      <p:ext uri="{BB962C8B-B14F-4D97-AF65-F5344CB8AC3E}">
        <p14:creationId xmlns:p14="http://schemas.microsoft.com/office/powerpoint/2010/main" val="1512915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7AC47E-63B2-024C-AEC4-EE37C52EBED1}" type="datetimeFigureOut">
              <a:rPr lang="en-US" smtClean="0"/>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36E26-70E9-AA48-9875-983CFD15AFE5}" type="slidenum">
              <a:rPr lang="en-US" smtClean="0"/>
              <a:t>‹#›</a:t>
            </a:fld>
            <a:endParaRPr lang="en-US"/>
          </a:p>
        </p:txBody>
      </p:sp>
    </p:spTree>
    <p:extLst>
      <p:ext uri="{BB962C8B-B14F-4D97-AF65-F5344CB8AC3E}">
        <p14:creationId xmlns:p14="http://schemas.microsoft.com/office/powerpoint/2010/main" val="1058022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87AC47E-63B2-024C-AEC4-EE37C52EBED1}" type="datetimeFigureOut">
              <a:rPr lang="en-US" smtClean="0"/>
              <a:t>10/18/2022</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46B36E26-70E9-AA48-9875-983CFD15AFE5}" type="slidenum">
              <a:rPr lang="en-US" smtClean="0"/>
              <a:t>‹#›</a:t>
            </a:fld>
            <a:endParaRPr lang="en-US"/>
          </a:p>
        </p:txBody>
      </p:sp>
    </p:spTree>
    <p:extLst>
      <p:ext uri="{BB962C8B-B14F-4D97-AF65-F5344CB8AC3E}">
        <p14:creationId xmlns:p14="http://schemas.microsoft.com/office/powerpoint/2010/main" val="187977430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teachingstrategies.force.com/portal/s/article/Video-GOLD-Documentation-App-for-Teachers" TargetMode="External"/><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hyperlink" Target="https://teachingstrategies.force.com/portal/s/article/How-do-I-add-documentation-with-the-GOLD-Documentation-app-with-an-iOS-devic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https://www.youtube.com/embed/df8gcopKQyo?feature=oembed" TargetMode="External"/><Relationship Id="rId5" Type="http://schemas.openxmlformats.org/officeDocument/2006/relationships/hyperlink" Target="https://www.youtube.com/watch?v=df8gcopKQyo" TargetMode="Externa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teachingstrategies.com/wp-content/uploads/2021/08/MyTeachingStrategies-Guide-for-Teachers.pdf" TargetMode="External"/><Relationship Id="rId2" Type="http://schemas.openxmlformats.org/officeDocument/2006/relationships/hyperlink" Target="https://teachingstrategies.force.com/portal/s/article/Video-GOLD-Documentation-App-for-Teachers" TargetMode="External"/><Relationship Id="rId1" Type="http://schemas.openxmlformats.org/officeDocument/2006/relationships/slideLayout" Target="../slideLayouts/slideLayout1.xml"/><Relationship Id="rId4" Type="http://schemas.openxmlformats.org/officeDocument/2006/relationships/hyperlink" Target="https://teachingstrategies.force.com/portal/s/gold-product-documentatio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1028" name="Picture 4" descr="MyTeachingStrategies® - Log in">
            <a:extLst>
              <a:ext uri="{FF2B5EF4-FFF2-40B4-BE49-F238E27FC236}">
                <a16:creationId xmlns:a16="http://schemas.microsoft.com/office/drawing/2014/main" id="{91D5F031-14A2-BC44-8161-9038F52F44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33" y="5797597"/>
            <a:ext cx="4511831" cy="6792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con&#10;&#10;Description automatically generated">
            <a:extLst>
              <a:ext uri="{FF2B5EF4-FFF2-40B4-BE49-F238E27FC236}">
                <a16:creationId xmlns:a16="http://schemas.microsoft.com/office/drawing/2014/main" id="{ECA8A4EE-2443-DD78-18AD-659D8342D137}"/>
              </a:ext>
            </a:extLst>
          </p:cNvPr>
          <p:cNvPicPr>
            <a:picLocks noChangeAspect="1"/>
          </p:cNvPicPr>
          <p:nvPr/>
        </p:nvPicPr>
        <p:blipFill>
          <a:blip r:embed="rId3"/>
          <a:stretch>
            <a:fillRect/>
          </a:stretch>
        </p:blipFill>
        <p:spPr>
          <a:xfrm>
            <a:off x="818211" y="1965310"/>
            <a:ext cx="3334339" cy="3369071"/>
          </a:xfrm>
          <a:prstGeom prst="rect">
            <a:avLst/>
          </a:prstGeom>
        </p:spPr>
      </p:pic>
      <p:sp>
        <p:nvSpPr>
          <p:cNvPr id="6" name="TextBox 5">
            <a:extLst>
              <a:ext uri="{FF2B5EF4-FFF2-40B4-BE49-F238E27FC236}">
                <a16:creationId xmlns:a16="http://schemas.microsoft.com/office/drawing/2014/main" id="{C2EACCB1-3B50-8F55-18F1-6FA617FCE98C}"/>
              </a:ext>
            </a:extLst>
          </p:cNvPr>
          <p:cNvSpPr txBox="1"/>
          <p:nvPr/>
        </p:nvSpPr>
        <p:spPr>
          <a:xfrm>
            <a:off x="4716967" y="2809062"/>
            <a:ext cx="4427033" cy="2062103"/>
          </a:xfrm>
          <a:prstGeom prst="rect">
            <a:avLst/>
          </a:prstGeom>
          <a:noFill/>
        </p:spPr>
        <p:txBody>
          <a:bodyPr wrap="square" rtlCol="0">
            <a:spAutoFit/>
          </a:bodyPr>
          <a:lstStyle/>
          <a:p>
            <a:r>
              <a:rPr lang="en-US" sz="3200" dirty="0"/>
              <a:t>Intro to Teaching Strategies GOLD</a:t>
            </a:r>
          </a:p>
          <a:p>
            <a:r>
              <a:rPr lang="en-US" sz="3200" dirty="0"/>
              <a:t>October 2022</a:t>
            </a:r>
          </a:p>
          <a:p>
            <a:r>
              <a:rPr lang="en-US" sz="3200" dirty="0"/>
              <a:t>Ms. Alyssa Tortora</a:t>
            </a:r>
          </a:p>
        </p:txBody>
      </p:sp>
      <p:pic>
        <p:nvPicPr>
          <p:cNvPr id="3" name="Picture 2">
            <a:extLst>
              <a:ext uri="{FF2B5EF4-FFF2-40B4-BE49-F238E27FC236}">
                <a16:creationId xmlns:a16="http://schemas.microsoft.com/office/drawing/2014/main" id="{1A829CAF-1C84-47F2-8F76-8C91357E3D1F}"/>
              </a:ext>
            </a:extLst>
          </p:cNvPr>
          <p:cNvPicPr>
            <a:picLocks noChangeAspect="1"/>
          </p:cNvPicPr>
          <p:nvPr/>
        </p:nvPicPr>
        <p:blipFill>
          <a:blip r:embed="rId4"/>
          <a:stretch>
            <a:fillRect/>
          </a:stretch>
        </p:blipFill>
        <p:spPr>
          <a:xfrm>
            <a:off x="170138" y="511030"/>
            <a:ext cx="6566221" cy="1082878"/>
          </a:xfrm>
          <a:prstGeom prst="rect">
            <a:avLst/>
          </a:prstGeom>
        </p:spPr>
      </p:pic>
    </p:spTree>
    <p:extLst>
      <p:ext uri="{BB962C8B-B14F-4D97-AF65-F5344CB8AC3E}">
        <p14:creationId xmlns:p14="http://schemas.microsoft.com/office/powerpoint/2010/main" val="2288762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 table&#10;&#10;Description automatically generated">
            <a:extLst>
              <a:ext uri="{FF2B5EF4-FFF2-40B4-BE49-F238E27FC236}">
                <a16:creationId xmlns:a16="http://schemas.microsoft.com/office/drawing/2014/main" id="{DCC40C56-B0F6-37DB-50D2-D99298C1AAE5}"/>
              </a:ext>
            </a:extLst>
          </p:cNvPr>
          <p:cNvPicPr>
            <a:picLocks noGrp="1" noChangeAspect="1"/>
          </p:cNvPicPr>
          <p:nvPr>
            <p:ph idx="1"/>
          </p:nvPr>
        </p:nvPicPr>
        <p:blipFill>
          <a:blip r:embed="rId2"/>
          <a:stretch>
            <a:fillRect/>
          </a:stretch>
        </p:blipFill>
        <p:spPr>
          <a:xfrm>
            <a:off x="2207400" y="191294"/>
            <a:ext cx="4603360" cy="2401674"/>
          </a:xfrm>
        </p:spPr>
      </p:pic>
      <p:pic>
        <p:nvPicPr>
          <p:cNvPr id="9" name="Picture 8" descr="Chart, bubble chart&#10;&#10;Description automatically generated with medium confidence">
            <a:extLst>
              <a:ext uri="{FF2B5EF4-FFF2-40B4-BE49-F238E27FC236}">
                <a16:creationId xmlns:a16="http://schemas.microsoft.com/office/drawing/2014/main" id="{DF05FBC9-8E7A-DBB4-C1DF-0052FA9CB14C}"/>
              </a:ext>
            </a:extLst>
          </p:cNvPr>
          <p:cNvPicPr>
            <a:picLocks noChangeAspect="1"/>
          </p:cNvPicPr>
          <p:nvPr/>
        </p:nvPicPr>
        <p:blipFill>
          <a:blip r:embed="rId3"/>
          <a:stretch>
            <a:fillRect/>
          </a:stretch>
        </p:blipFill>
        <p:spPr>
          <a:xfrm>
            <a:off x="2333237" y="2592968"/>
            <a:ext cx="4477523" cy="4163257"/>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0D88451-9294-4266-A540-A44834FB7213}"/>
              </a:ext>
            </a:extLst>
          </p:cNvPr>
          <p:cNvPicPr>
            <a:picLocks noChangeAspect="1"/>
          </p:cNvPicPr>
          <p:nvPr/>
        </p:nvPicPr>
        <p:blipFill>
          <a:blip r:embed="rId4"/>
          <a:stretch>
            <a:fillRect/>
          </a:stretch>
        </p:blipFill>
        <p:spPr>
          <a:xfrm>
            <a:off x="0" y="341439"/>
            <a:ext cx="1952441" cy="494395"/>
          </a:xfrm>
          <a:prstGeom prst="rect">
            <a:avLst/>
          </a:prstGeom>
        </p:spPr>
      </p:pic>
      <p:sp>
        <p:nvSpPr>
          <p:cNvPr id="2" name="Star: 5 Points 1">
            <a:extLst>
              <a:ext uri="{FF2B5EF4-FFF2-40B4-BE49-F238E27FC236}">
                <a16:creationId xmlns:a16="http://schemas.microsoft.com/office/drawing/2014/main" id="{7E3BEC5E-C980-498D-9F02-707B9C5D3EEB}"/>
              </a:ext>
            </a:extLst>
          </p:cNvPr>
          <p:cNvSpPr/>
          <p:nvPr/>
        </p:nvSpPr>
        <p:spPr>
          <a:xfrm>
            <a:off x="1610686" y="1870745"/>
            <a:ext cx="722551" cy="56206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0BFAF857-D844-4BCD-BB85-C3E1AB5C3FD8}"/>
              </a:ext>
            </a:extLst>
          </p:cNvPr>
          <p:cNvSpPr/>
          <p:nvPr/>
        </p:nvSpPr>
        <p:spPr>
          <a:xfrm>
            <a:off x="1610686" y="2905656"/>
            <a:ext cx="722551" cy="56206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2961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with medium confidence">
            <a:extLst>
              <a:ext uri="{FF2B5EF4-FFF2-40B4-BE49-F238E27FC236}">
                <a16:creationId xmlns:a16="http://schemas.microsoft.com/office/drawing/2014/main" id="{4D6472D5-766C-2AAA-CBEC-79787F33DB54}"/>
              </a:ext>
            </a:extLst>
          </p:cNvPr>
          <p:cNvPicPr>
            <a:picLocks noChangeAspect="1"/>
          </p:cNvPicPr>
          <p:nvPr/>
        </p:nvPicPr>
        <p:blipFill>
          <a:blip r:embed="rId2"/>
          <a:stretch>
            <a:fillRect/>
          </a:stretch>
        </p:blipFill>
        <p:spPr>
          <a:xfrm>
            <a:off x="402261" y="0"/>
            <a:ext cx="7659559" cy="3876521"/>
          </a:xfrm>
          <a:prstGeom prst="rect">
            <a:avLst/>
          </a:prstGeom>
        </p:spPr>
      </p:pic>
      <p:pic>
        <p:nvPicPr>
          <p:cNvPr id="3" name="Picture 2">
            <a:extLst>
              <a:ext uri="{FF2B5EF4-FFF2-40B4-BE49-F238E27FC236}">
                <a16:creationId xmlns:a16="http://schemas.microsoft.com/office/drawing/2014/main" id="{D70AA9DB-BB14-4071-A9CE-20CE2CFB758F}"/>
              </a:ext>
            </a:extLst>
          </p:cNvPr>
          <p:cNvPicPr>
            <a:picLocks noChangeAspect="1"/>
          </p:cNvPicPr>
          <p:nvPr/>
        </p:nvPicPr>
        <p:blipFill>
          <a:blip r:embed="rId3"/>
          <a:stretch>
            <a:fillRect/>
          </a:stretch>
        </p:blipFill>
        <p:spPr>
          <a:xfrm>
            <a:off x="2258043" y="4059440"/>
            <a:ext cx="4362450" cy="2581275"/>
          </a:xfrm>
          <a:prstGeom prst="rect">
            <a:avLst/>
          </a:prstGeom>
        </p:spPr>
      </p:pic>
    </p:spTree>
    <p:extLst>
      <p:ext uri="{BB962C8B-B14F-4D97-AF65-F5344CB8AC3E}">
        <p14:creationId xmlns:p14="http://schemas.microsoft.com/office/powerpoint/2010/main" val="3372684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04DD20-9D32-4051-A397-DE94C6D3B162}"/>
              </a:ext>
            </a:extLst>
          </p:cNvPr>
          <p:cNvSpPr>
            <a:spLocks noGrp="1"/>
          </p:cNvSpPr>
          <p:nvPr>
            <p:ph idx="1"/>
          </p:nvPr>
        </p:nvSpPr>
        <p:spPr>
          <a:xfrm>
            <a:off x="794157" y="3429000"/>
            <a:ext cx="6347714" cy="2570801"/>
          </a:xfrm>
        </p:spPr>
        <p:txBody>
          <a:bodyPr/>
          <a:lstStyle/>
          <a:p>
            <a:r>
              <a:rPr lang="en-US" dirty="0"/>
              <a:t>Logged into your Teaching Strategies GOLD Account.</a:t>
            </a:r>
          </a:p>
          <a:p>
            <a:pPr marL="0" indent="0">
              <a:buNone/>
            </a:pPr>
            <a:r>
              <a:rPr lang="en-US" dirty="0"/>
              <a:t>(write down your password)</a:t>
            </a:r>
          </a:p>
          <a:p>
            <a:pPr marL="0" indent="0">
              <a:buNone/>
            </a:pPr>
            <a:endParaRPr lang="en-US" dirty="0"/>
          </a:p>
          <a:p>
            <a:pPr marL="0" indent="0">
              <a:buNone/>
            </a:pPr>
            <a:r>
              <a:rPr lang="en-US" dirty="0"/>
              <a:t>Checked your roster.</a:t>
            </a:r>
          </a:p>
          <a:p>
            <a:pPr marL="0" indent="0">
              <a:buNone/>
            </a:pPr>
            <a:r>
              <a:rPr lang="en-US" dirty="0"/>
              <a:t>If you have any students that need to be added or removed email Ms. Tortora names.</a:t>
            </a:r>
          </a:p>
        </p:txBody>
      </p:sp>
      <p:pic>
        <p:nvPicPr>
          <p:cNvPr id="4" name="Picture 3" descr="Icon&#10;&#10;Description automatically generated">
            <a:extLst>
              <a:ext uri="{FF2B5EF4-FFF2-40B4-BE49-F238E27FC236}">
                <a16:creationId xmlns:a16="http://schemas.microsoft.com/office/drawing/2014/main" id="{09DDC65C-889A-47E2-9A1D-4B3C6E981D15}"/>
              </a:ext>
            </a:extLst>
          </p:cNvPr>
          <p:cNvPicPr>
            <a:picLocks noChangeAspect="1"/>
          </p:cNvPicPr>
          <p:nvPr/>
        </p:nvPicPr>
        <p:blipFill>
          <a:blip r:embed="rId2"/>
          <a:stretch>
            <a:fillRect/>
          </a:stretch>
        </p:blipFill>
        <p:spPr>
          <a:xfrm>
            <a:off x="3258948" y="1480408"/>
            <a:ext cx="1707334" cy="1725118"/>
          </a:xfrm>
          <a:prstGeom prst="rect">
            <a:avLst/>
          </a:prstGeom>
        </p:spPr>
      </p:pic>
      <p:sp>
        <p:nvSpPr>
          <p:cNvPr id="7" name="Rectangle 6">
            <a:extLst>
              <a:ext uri="{FF2B5EF4-FFF2-40B4-BE49-F238E27FC236}">
                <a16:creationId xmlns:a16="http://schemas.microsoft.com/office/drawing/2014/main" id="{E410A93F-A3DC-44F1-9A71-B2036B8C1922}"/>
              </a:ext>
            </a:extLst>
          </p:cNvPr>
          <p:cNvSpPr/>
          <p:nvPr/>
        </p:nvSpPr>
        <p:spPr>
          <a:xfrm>
            <a:off x="134224" y="201336"/>
            <a:ext cx="9076888" cy="9233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a:t>You should have already!</a:t>
            </a:r>
          </a:p>
        </p:txBody>
      </p:sp>
    </p:spTree>
    <p:extLst>
      <p:ext uri="{BB962C8B-B14F-4D97-AF65-F5344CB8AC3E}">
        <p14:creationId xmlns:p14="http://schemas.microsoft.com/office/powerpoint/2010/main" val="1140712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4E7079-8EEF-4A83-89A6-6792B707043A}"/>
              </a:ext>
            </a:extLst>
          </p:cNvPr>
          <p:cNvSpPr/>
          <p:nvPr/>
        </p:nvSpPr>
        <p:spPr>
          <a:xfrm>
            <a:off x="0" y="0"/>
            <a:ext cx="9076888" cy="9233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a:t>Add Documentation</a:t>
            </a:r>
          </a:p>
        </p:txBody>
      </p:sp>
      <p:pic>
        <p:nvPicPr>
          <p:cNvPr id="11" name="Picture 10" descr="Icon&#10;&#10;Description automatically generated">
            <a:extLst>
              <a:ext uri="{FF2B5EF4-FFF2-40B4-BE49-F238E27FC236}">
                <a16:creationId xmlns:a16="http://schemas.microsoft.com/office/drawing/2014/main" id="{A34243F8-54B0-4E75-AD08-1D54EAE3A763}"/>
              </a:ext>
            </a:extLst>
          </p:cNvPr>
          <p:cNvPicPr>
            <a:picLocks noChangeAspect="1"/>
          </p:cNvPicPr>
          <p:nvPr/>
        </p:nvPicPr>
        <p:blipFill>
          <a:blip r:embed="rId2"/>
          <a:stretch>
            <a:fillRect/>
          </a:stretch>
        </p:blipFill>
        <p:spPr>
          <a:xfrm>
            <a:off x="7537333" y="0"/>
            <a:ext cx="830251" cy="838899"/>
          </a:xfrm>
          <a:prstGeom prst="rect">
            <a:avLst/>
          </a:prstGeom>
        </p:spPr>
      </p:pic>
      <p:pic>
        <p:nvPicPr>
          <p:cNvPr id="12" name="Picture 11">
            <a:extLst>
              <a:ext uri="{FF2B5EF4-FFF2-40B4-BE49-F238E27FC236}">
                <a16:creationId xmlns:a16="http://schemas.microsoft.com/office/drawing/2014/main" id="{74590ACC-2977-476D-A083-BC4AF8F07264}"/>
              </a:ext>
            </a:extLst>
          </p:cNvPr>
          <p:cNvPicPr>
            <a:picLocks noChangeAspect="1"/>
          </p:cNvPicPr>
          <p:nvPr/>
        </p:nvPicPr>
        <p:blipFill>
          <a:blip r:embed="rId3"/>
          <a:stretch>
            <a:fillRect/>
          </a:stretch>
        </p:blipFill>
        <p:spPr>
          <a:xfrm>
            <a:off x="1222097" y="1342239"/>
            <a:ext cx="6146131" cy="5192785"/>
          </a:xfrm>
          <a:prstGeom prst="rect">
            <a:avLst/>
          </a:prstGeom>
        </p:spPr>
      </p:pic>
      <p:pic>
        <p:nvPicPr>
          <p:cNvPr id="4" name="Picture 3">
            <a:extLst>
              <a:ext uri="{FF2B5EF4-FFF2-40B4-BE49-F238E27FC236}">
                <a16:creationId xmlns:a16="http://schemas.microsoft.com/office/drawing/2014/main" id="{F67CF9C3-8CAE-44B5-96E2-30547DA33601}"/>
              </a:ext>
            </a:extLst>
          </p:cNvPr>
          <p:cNvPicPr>
            <a:picLocks noChangeAspect="1"/>
          </p:cNvPicPr>
          <p:nvPr/>
        </p:nvPicPr>
        <p:blipFill>
          <a:blip r:embed="rId4"/>
          <a:stretch>
            <a:fillRect/>
          </a:stretch>
        </p:blipFill>
        <p:spPr>
          <a:xfrm>
            <a:off x="4857226" y="3429000"/>
            <a:ext cx="1019175" cy="361950"/>
          </a:xfrm>
          <a:prstGeom prst="rect">
            <a:avLst/>
          </a:prstGeom>
        </p:spPr>
      </p:pic>
      <p:pic>
        <p:nvPicPr>
          <p:cNvPr id="1026" name="Picture 2" descr="147 African American Child With Teddy Bear Photos and Premium High Res  Pictures - Getty Images">
            <a:extLst>
              <a:ext uri="{FF2B5EF4-FFF2-40B4-BE49-F238E27FC236}">
                <a16:creationId xmlns:a16="http://schemas.microsoft.com/office/drawing/2014/main" id="{C54FAD76-E966-4046-A40D-B586C168D8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2309" y="1446867"/>
            <a:ext cx="1894030" cy="26404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CEFD925-7BF7-446C-B89E-062CC3AD5AA8}"/>
              </a:ext>
            </a:extLst>
          </p:cNvPr>
          <p:cNvSpPr/>
          <p:nvPr/>
        </p:nvSpPr>
        <p:spPr>
          <a:xfrm>
            <a:off x="7021585" y="4488110"/>
            <a:ext cx="1912690" cy="2147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Child went to his cubby and grabbed his stuffed animal when he was upset.</a:t>
            </a:r>
          </a:p>
        </p:txBody>
      </p:sp>
      <p:pic>
        <p:nvPicPr>
          <p:cNvPr id="6" name="Picture 5">
            <a:extLst>
              <a:ext uri="{FF2B5EF4-FFF2-40B4-BE49-F238E27FC236}">
                <a16:creationId xmlns:a16="http://schemas.microsoft.com/office/drawing/2014/main" id="{D1C40ADE-10E4-4AD9-8BC6-C76CC28DD9E6}"/>
              </a:ext>
            </a:extLst>
          </p:cNvPr>
          <p:cNvPicPr>
            <a:picLocks noChangeAspect="1"/>
          </p:cNvPicPr>
          <p:nvPr/>
        </p:nvPicPr>
        <p:blipFill>
          <a:blip r:embed="rId6"/>
          <a:stretch>
            <a:fillRect/>
          </a:stretch>
        </p:blipFill>
        <p:spPr>
          <a:xfrm>
            <a:off x="118422" y="904455"/>
            <a:ext cx="1657350" cy="1190625"/>
          </a:xfrm>
          <a:prstGeom prst="rect">
            <a:avLst/>
          </a:prstGeom>
        </p:spPr>
      </p:pic>
    </p:spTree>
    <p:extLst>
      <p:ext uri="{BB962C8B-B14F-4D97-AF65-F5344CB8AC3E}">
        <p14:creationId xmlns:p14="http://schemas.microsoft.com/office/powerpoint/2010/main" val="640646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A37DEA-AEE8-4D10-B0BA-5F059CFB1E00}"/>
              </a:ext>
            </a:extLst>
          </p:cNvPr>
          <p:cNvPicPr>
            <a:picLocks noChangeAspect="1"/>
          </p:cNvPicPr>
          <p:nvPr/>
        </p:nvPicPr>
        <p:blipFill>
          <a:blip r:embed="rId2"/>
          <a:stretch>
            <a:fillRect/>
          </a:stretch>
        </p:blipFill>
        <p:spPr>
          <a:xfrm>
            <a:off x="2049189" y="197141"/>
            <a:ext cx="5045621" cy="6660859"/>
          </a:xfrm>
          <a:prstGeom prst="rect">
            <a:avLst/>
          </a:prstGeom>
        </p:spPr>
      </p:pic>
      <p:sp>
        <p:nvSpPr>
          <p:cNvPr id="3" name="Rectangle 2">
            <a:extLst>
              <a:ext uri="{FF2B5EF4-FFF2-40B4-BE49-F238E27FC236}">
                <a16:creationId xmlns:a16="http://schemas.microsoft.com/office/drawing/2014/main" id="{1F88CBF5-7526-4B57-9072-FD192EEF6F1B}"/>
              </a:ext>
            </a:extLst>
          </p:cNvPr>
          <p:cNvSpPr/>
          <p:nvPr/>
        </p:nvSpPr>
        <p:spPr>
          <a:xfrm>
            <a:off x="7094810" y="197141"/>
            <a:ext cx="1912690" cy="2147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Child went to his cubby and grabbed his stuffed animal when he was upset.</a:t>
            </a:r>
          </a:p>
        </p:txBody>
      </p:sp>
      <p:sp>
        <p:nvSpPr>
          <p:cNvPr id="4" name="Rectangle 3">
            <a:extLst>
              <a:ext uri="{FF2B5EF4-FFF2-40B4-BE49-F238E27FC236}">
                <a16:creationId xmlns:a16="http://schemas.microsoft.com/office/drawing/2014/main" id="{FFD8A74B-892A-4946-A33A-3BCB754B18F4}"/>
              </a:ext>
            </a:extLst>
          </p:cNvPr>
          <p:cNvSpPr/>
          <p:nvPr/>
        </p:nvSpPr>
        <p:spPr>
          <a:xfrm>
            <a:off x="7094810" y="4585982"/>
            <a:ext cx="1912690" cy="2147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err="1"/>
              <a:t>Children:Demo</a:t>
            </a:r>
            <a:r>
              <a:rPr lang="en-US" sz="1400" dirty="0"/>
              <a:t> student</a:t>
            </a:r>
          </a:p>
          <a:p>
            <a:endParaRPr lang="en-US" sz="1400" dirty="0"/>
          </a:p>
          <a:p>
            <a:r>
              <a:rPr lang="en-US" sz="1400" dirty="0"/>
              <a:t>Objectives and dimensions: regulates emotions and behaviors</a:t>
            </a:r>
          </a:p>
        </p:txBody>
      </p:sp>
    </p:spTree>
    <p:extLst>
      <p:ext uri="{BB962C8B-B14F-4D97-AF65-F5344CB8AC3E}">
        <p14:creationId xmlns:p14="http://schemas.microsoft.com/office/powerpoint/2010/main" val="1404896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E0189C-C00D-4D70-A897-A3813B9E51CA}"/>
              </a:ext>
            </a:extLst>
          </p:cNvPr>
          <p:cNvPicPr>
            <a:picLocks noChangeAspect="1"/>
          </p:cNvPicPr>
          <p:nvPr/>
        </p:nvPicPr>
        <p:blipFill>
          <a:blip r:embed="rId2"/>
          <a:stretch>
            <a:fillRect/>
          </a:stretch>
        </p:blipFill>
        <p:spPr>
          <a:xfrm>
            <a:off x="225139" y="992347"/>
            <a:ext cx="8693722" cy="5131616"/>
          </a:xfrm>
          <a:prstGeom prst="rect">
            <a:avLst/>
          </a:prstGeom>
        </p:spPr>
      </p:pic>
      <p:sp>
        <p:nvSpPr>
          <p:cNvPr id="4" name="Rectangle 3">
            <a:extLst>
              <a:ext uri="{FF2B5EF4-FFF2-40B4-BE49-F238E27FC236}">
                <a16:creationId xmlns:a16="http://schemas.microsoft.com/office/drawing/2014/main" id="{0E1F30A8-3F04-48CF-855A-0C65A505BE4F}"/>
              </a:ext>
            </a:extLst>
          </p:cNvPr>
          <p:cNvSpPr/>
          <p:nvPr/>
        </p:nvSpPr>
        <p:spPr>
          <a:xfrm>
            <a:off x="7094810" y="4585982"/>
            <a:ext cx="1912690" cy="2147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Objectives: Manages feelings</a:t>
            </a:r>
          </a:p>
          <a:p>
            <a:endParaRPr lang="en-US" sz="1400" dirty="0"/>
          </a:p>
          <a:p>
            <a:endParaRPr lang="en-US" sz="1400" dirty="0"/>
          </a:p>
        </p:txBody>
      </p:sp>
    </p:spTree>
    <p:extLst>
      <p:ext uri="{BB962C8B-B14F-4D97-AF65-F5344CB8AC3E}">
        <p14:creationId xmlns:p14="http://schemas.microsoft.com/office/powerpoint/2010/main" val="557103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174EB1-6BFF-486C-BB24-B65A660BCBA9}"/>
              </a:ext>
            </a:extLst>
          </p:cNvPr>
          <p:cNvPicPr>
            <a:picLocks noChangeAspect="1"/>
          </p:cNvPicPr>
          <p:nvPr/>
        </p:nvPicPr>
        <p:blipFill>
          <a:blip r:embed="rId2"/>
          <a:stretch>
            <a:fillRect/>
          </a:stretch>
        </p:blipFill>
        <p:spPr>
          <a:xfrm>
            <a:off x="1588027" y="0"/>
            <a:ext cx="5800165" cy="6858000"/>
          </a:xfrm>
          <a:prstGeom prst="rect">
            <a:avLst/>
          </a:prstGeom>
        </p:spPr>
      </p:pic>
      <p:pic>
        <p:nvPicPr>
          <p:cNvPr id="3" name="Picture 2">
            <a:extLst>
              <a:ext uri="{FF2B5EF4-FFF2-40B4-BE49-F238E27FC236}">
                <a16:creationId xmlns:a16="http://schemas.microsoft.com/office/drawing/2014/main" id="{04E08272-C885-4A41-848B-94A5D6547264}"/>
              </a:ext>
            </a:extLst>
          </p:cNvPr>
          <p:cNvPicPr>
            <a:picLocks noChangeAspect="1"/>
          </p:cNvPicPr>
          <p:nvPr/>
        </p:nvPicPr>
        <p:blipFill>
          <a:blip r:embed="rId3"/>
          <a:stretch>
            <a:fillRect/>
          </a:stretch>
        </p:blipFill>
        <p:spPr>
          <a:xfrm>
            <a:off x="5696124" y="1938237"/>
            <a:ext cx="3447876" cy="1225450"/>
          </a:xfrm>
          <a:prstGeom prst="rect">
            <a:avLst/>
          </a:prstGeom>
        </p:spPr>
      </p:pic>
    </p:spTree>
    <p:extLst>
      <p:ext uri="{BB962C8B-B14F-4D97-AF65-F5344CB8AC3E}">
        <p14:creationId xmlns:p14="http://schemas.microsoft.com/office/powerpoint/2010/main" val="1097652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EF9922-3E65-477C-8FA3-C83BE4E13479}"/>
              </a:ext>
            </a:extLst>
          </p:cNvPr>
          <p:cNvPicPr>
            <a:picLocks noChangeAspect="1"/>
          </p:cNvPicPr>
          <p:nvPr/>
        </p:nvPicPr>
        <p:blipFill>
          <a:blip r:embed="rId2"/>
          <a:stretch>
            <a:fillRect/>
          </a:stretch>
        </p:blipFill>
        <p:spPr>
          <a:xfrm>
            <a:off x="543061" y="371475"/>
            <a:ext cx="2466975" cy="1847850"/>
          </a:xfrm>
          <a:prstGeom prst="rect">
            <a:avLst/>
          </a:prstGeom>
        </p:spPr>
      </p:pic>
      <p:pic>
        <p:nvPicPr>
          <p:cNvPr id="5" name="Picture 4">
            <a:extLst>
              <a:ext uri="{FF2B5EF4-FFF2-40B4-BE49-F238E27FC236}">
                <a16:creationId xmlns:a16="http://schemas.microsoft.com/office/drawing/2014/main" id="{40B6F649-9759-419F-BA34-FD01D4FEDC09}"/>
              </a:ext>
            </a:extLst>
          </p:cNvPr>
          <p:cNvPicPr>
            <a:picLocks noChangeAspect="1"/>
          </p:cNvPicPr>
          <p:nvPr/>
        </p:nvPicPr>
        <p:blipFill>
          <a:blip r:embed="rId3"/>
          <a:stretch>
            <a:fillRect/>
          </a:stretch>
        </p:blipFill>
        <p:spPr>
          <a:xfrm>
            <a:off x="2085594" y="2556029"/>
            <a:ext cx="4972811" cy="2797206"/>
          </a:xfrm>
          <a:prstGeom prst="rect">
            <a:avLst/>
          </a:prstGeom>
        </p:spPr>
      </p:pic>
    </p:spTree>
    <p:extLst>
      <p:ext uri="{BB962C8B-B14F-4D97-AF65-F5344CB8AC3E}">
        <p14:creationId xmlns:p14="http://schemas.microsoft.com/office/powerpoint/2010/main" val="3666840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ED33F8-E270-4D96-813B-E32B95F8F84E}"/>
              </a:ext>
            </a:extLst>
          </p:cNvPr>
          <p:cNvPicPr>
            <a:picLocks noChangeAspect="1"/>
          </p:cNvPicPr>
          <p:nvPr/>
        </p:nvPicPr>
        <p:blipFill>
          <a:blip r:embed="rId2"/>
          <a:stretch>
            <a:fillRect/>
          </a:stretch>
        </p:blipFill>
        <p:spPr>
          <a:xfrm>
            <a:off x="1217214" y="289613"/>
            <a:ext cx="6709571" cy="4878006"/>
          </a:xfrm>
          <a:prstGeom prst="rect">
            <a:avLst/>
          </a:prstGeom>
        </p:spPr>
      </p:pic>
      <p:sp>
        <p:nvSpPr>
          <p:cNvPr id="6" name="TextBox 5">
            <a:extLst>
              <a:ext uri="{FF2B5EF4-FFF2-40B4-BE49-F238E27FC236}">
                <a16:creationId xmlns:a16="http://schemas.microsoft.com/office/drawing/2014/main" id="{EB39874E-1EF1-4714-A47C-442569178337}"/>
              </a:ext>
            </a:extLst>
          </p:cNvPr>
          <p:cNvSpPr txBox="1"/>
          <p:nvPr/>
        </p:nvSpPr>
        <p:spPr>
          <a:xfrm>
            <a:off x="190628" y="5159030"/>
            <a:ext cx="8953372" cy="646331"/>
          </a:xfrm>
          <a:prstGeom prst="rect">
            <a:avLst/>
          </a:prstGeom>
          <a:noFill/>
        </p:spPr>
        <p:txBody>
          <a:bodyPr wrap="square">
            <a:spAutoFit/>
          </a:bodyPr>
          <a:lstStyle/>
          <a:p>
            <a:r>
              <a:rPr lang="en-US" dirty="0">
                <a:hlinkClick r:id="rId3"/>
              </a:rPr>
              <a:t>https://teachingstrategies.force.com/portal/s/article/Video-GOLD-Documentation-App-for-Teachers</a:t>
            </a:r>
            <a:endParaRPr lang="en-US" dirty="0"/>
          </a:p>
        </p:txBody>
      </p:sp>
      <p:sp>
        <p:nvSpPr>
          <p:cNvPr id="7" name="TextBox 6">
            <a:extLst>
              <a:ext uri="{FF2B5EF4-FFF2-40B4-BE49-F238E27FC236}">
                <a16:creationId xmlns:a16="http://schemas.microsoft.com/office/drawing/2014/main" id="{46CEB347-9A05-45D0-BDA5-6FF3DB4F61EF}"/>
              </a:ext>
            </a:extLst>
          </p:cNvPr>
          <p:cNvSpPr txBox="1"/>
          <p:nvPr/>
        </p:nvSpPr>
        <p:spPr>
          <a:xfrm>
            <a:off x="330206" y="5796771"/>
            <a:ext cx="8204432" cy="923330"/>
          </a:xfrm>
          <a:prstGeom prst="rect">
            <a:avLst/>
          </a:prstGeom>
          <a:noFill/>
        </p:spPr>
        <p:txBody>
          <a:bodyPr wrap="square">
            <a:spAutoFit/>
          </a:bodyPr>
          <a:lstStyle/>
          <a:p>
            <a:r>
              <a:rPr lang="en-US" dirty="0"/>
              <a:t>Directions</a:t>
            </a:r>
          </a:p>
          <a:p>
            <a:r>
              <a:rPr lang="en-US" dirty="0">
                <a:hlinkClick r:id="rId4"/>
              </a:rPr>
              <a:t>https://</a:t>
            </a:r>
            <a:r>
              <a:rPr lang="en-US" dirty="0" err="1">
                <a:hlinkClick r:id="rId4"/>
              </a:rPr>
              <a:t>teachingstrategies.force.com</a:t>
            </a:r>
            <a:r>
              <a:rPr lang="en-US" dirty="0">
                <a:hlinkClick r:id="rId4"/>
              </a:rPr>
              <a:t>/portal/s/article/How-do-I-add-documentation-with-the-GOLD-Documentation-app-with-an-iOS-device</a:t>
            </a:r>
            <a:endParaRPr lang="en-US" dirty="0"/>
          </a:p>
        </p:txBody>
      </p:sp>
    </p:spTree>
    <p:extLst>
      <p:ext uri="{BB962C8B-B14F-4D97-AF65-F5344CB8AC3E}">
        <p14:creationId xmlns:p14="http://schemas.microsoft.com/office/powerpoint/2010/main" val="2669011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BD2DF293-93FB-3D6A-D6DD-92811F742E75}"/>
              </a:ext>
            </a:extLst>
          </p:cNvPr>
          <p:cNvPicPr>
            <a:picLocks noChangeAspect="1"/>
          </p:cNvPicPr>
          <p:nvPr/>
        </p:nvPicPr>
        <p:blipFill>
          <a:blip r:embed="rId2"/>
          <a:stretch>
            <a:fillRect/>
          </a:stretch>
        </p:blipFill>
        <p:spPr>
          <a:xfrm>
            <a:off x="450400" y="1209047"/>
            <a:ext cx="3117991" cy="2509329"/>
          </a:xfrm>
          <a:prstGeom prst="rect">
            <a:avLst/>
          </a:prstGeom>
        </p:spPr>
      </p:pic>
      <p:pic>
        <p:nvPicPr>
          <p:cNvPr id="7" name="Picture 6" descr="Graphical user interface, text, application, email&#10;&#10;Description automatically generated">
            <a:extLst>
              <a:ext uri="{FF2B5EF4-FFF2-40B4-BE49-F238E27FC236}">
                <a16:creationId xmlns:a16="http://schemas.microsoft.com/office/drawing/2014/main" id="{DEC4D985-D242-6EDB-224A-1D47C960AEC7}"/>
              </a:ext>
            </a:extLst>
          </p:cNvPr>
          <p:cNvPicPr>
            <a:picLocks noChangeAspect="1"/>
          </p:cNvPicPr>
          <p:nvPr/>
        </p:nvPicPr>
        <p:blipFill>
          <a:blip r:embed="rId3"/>
          <a:stretch>
            <a:fillRect/>
          </a:stretch>
        </p:blipFill>
        <p:spPr>
          <a:xfrm>
            <a:off x="367991" y="3824564"/>
            <a:ext cx="3504360" cy="2749892"/>
          </a:xfrm>
          <a:prstGeom prst="rect">
            <a:avLst/>
          </a:prstGeom>
        </p:spPr>
      </p:pic>
      <p:sp>
        <p:nvSpPr>
          <p:cNvPr id="8" name="TextBox 7">
            <a:extLst>
              <a:ext uri="{FF2B5EF4-FFF2-40B4-BE49-F238E27FC236}">
                <a16:creationId xmlns:a16="http://schemas.microsoft.com/office/drawing/2014/main" id="{4A9B3E1B-AC07-7BCD-5FDD-60E9C3FD5976}"/>
              </a:ext>
            </a:extLst>
          </p:cNvPr>
          <p:cNvSpPr txBox="1"/>
          <p:nvPr/>
        </p:nvSpPr>
        <p:spPr>
          <a:xfrm>
            <a:off x="4423317" y="2697996"/>
            <a:ext cx="4081346" cy="1200329"/>
          </a:xfrm>
          <a:prstGeom prst="rect">
            <a:avLst/>
          </a:prstGeom>
          <a:noFill/>
        </p:spPr>
        <p:txBody>
          <a:bodyPr wrap="square" rtlCol="0">
            <a:spAutoFit/>
          </a:bodyPr>
          <a:lstStyle/>
          <a:p>
            <a:r>
              <a:rPr lang="en-US" dirty="0"/>
              <a:t>Click on the Assess tab.</a:t>
            </a:r>
          </a:p>
          <a:p>
            <a:r>
              <a:rPr lang="en-US" dirty="0"/>
              <a:t>While in the assess area select Add documentation in the top navigation menu.</a:t>
            </a:r>
          </a:p>
        </p:txBody>
      </p:sp>
      <p:sp>
        <p:nvSpPr>
          <p:cNvPr id="9" name="TextBox 8">
            <a:extLst>
              <a:ext uri="{FF2B5EF4-FFF2-40B4-BE49-F238E27FC236}">
                <a16:creationId xmlns:a16="http://schemas.microsoft.com/office/drawing/2014/main" id="{3AC7B5D2-6A68-38E0-74CF-7C643516E032}"/>
              </a:ext>
            </a:extLst>
          </p:cNvPr>
          <p:cNvSpPr txBox="1"/>
          <p:nvPr/>
        </p:nvSpPr>
        <p:spPr>
          <a:xfrm>
            <a:off x="4423317" y="4599345"/>
            <a:ext cx="4081346" cy="1200329"/>
          </a:xfrm>
          <a:prstGeom prst="rect">
            <a:avLst/>
          </a:prstGeom>
          <a:noFill/>
        </p:spPr>
        <p:txBody>
          <a:bodyPr wrap="square" rtlCol="0">
            <a:spAutoFit/>
          </a:bodyPr>
          <a:lstStyle/>
          <a:p>
            <a:r>
              <a:rPr lang="en-US" dirty="0"/>
              <a:t>You will see the add documentation screen. As you begin to enter the documentation you can save at any point.</a:t>
            </a:r>
          </a:p>
        </p:txBody>
      </p:sp>
      <p:sp>
        <p:nvSpPr>
          <p:cNvPr id="2" name="Rectangle 1">
            <a:extLst>
              <a:ext uri="{FF2B5EF4-FFF2-40B4-BE49-F238E27FC236}">
                <a16:creationId xmlns:a16="http://schemas.microsoft.com/office/drawing/2014/main" id="{014E7079-8EEF-4A83-89A6-6792B707043A}"/>
              </a:ext>
            </a:extLst>
          </p:cNvPr>
          <p:cNvSpPr/>
          <p:nvPr/>
        </p:nvSpPr>
        <p:spPr>
          <a:xfrm>
            <a:off x="0" y="0"/>
            <a:ext cx="9076888" cy="9233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a:t>Add Documentation</a:t>
            </a:r>
          </a:p>
        </p:txBody>
      </p:sp>
      <p:pic>
        <p:nvPicPr>
          <p:cNvPr id="3" name="Picture 2">
            <a:extLst>
              <a:ext uri="{FF2B5EF4-FFF2-40B4-BE49-F238E27FC236}">
                <a16:creationId xmlns:a16="http://schemas.microsoft.com/office/drawing/2014/main" id="{4AFEECDB-F154-423B-B3AD-4E9D3387385B}"/>
              </a:ext>
            </a:extLst>
          </p:cNvPr>
          <p:cNvPicPr>
            <a:picLocks noChangeAspect="1"/>
          </p:cNvPicPr>
          <p:nvPr/>
        </p:nvPicPr>
        <p:blipFill>
          <a:blip r:embed="rId4"/>
          <a:stretch>
            <a:fillRect/>
          </a:stretch>
        </p:blipFill>
        <p:spPr>
          <a:xfrm>
            <a:off x="7431335" y="102265"/>
            <a:ext cx="1428750" cy="1171575"/>
          </a:xfrm>
          <a:prstGeom prst="rect">
            <a:avLst/>
          </a:prstGeom>
        </p:spPr>
      </p:pic>
    </p:spTree>
    <p:extLst>
      <p:ext uri="{BB962C8B-B14F-4D97-AF65-F5344CB8AC3E}">
        <p14:creationId xmlns:p14="http://schemas.microsoft.com/office/powerpoint/2010/main" val="1691565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2ACF43-B79C-4899-A654-25CA633435B3}"/>
              </a:ext>
            </a:extLst>
          </p:cNvPr>
          <p:cNvSpPr/>
          <p:nvPr/>
        </p:nvSpPr>
        <p:spPr>
          <a:xfrm>
            <a:off x="67112" y="478172"/>
            <a:ext cx="9076888" cy="9233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a:t>What is Teaching Strategies GOLD</a:t>
            </a:r>
          </a:p>
        </p:txBody>
      </p:sp>
      <p:pic>
        <p:nvPicPr>
          <p:cNvPr id="7" name="Picture 6" descr="Icon&#10;&#10;Description automatically generated">
            <a:extLst>
              <a:ext uri="{FF2B5EF4-FFF2-40B4-BE49-F238E27FC236}">
                <a16:creationId xmlns:a16="http://schemas.microsoft.com/office/drawing/2014/main" id="{8361AFA2-3E94-4467-8D8C-AF3E7365DB5A}"/>
              </a:ext>
            </a:extLst>
          </p:cNvPr>
          <p:cNvPicPr>
            <a:picLocks noChangeAspect="1"/>
          </p:cNvPicPr>
          <p:nvPr/>
        </p:nvPicPr>
        <p:blipFill>
          <a:blip r:embed="rId3"/>
          <a:stretch>
            <a:fillRect/>
          </a:stretch>
        </p:blipFill>
        <p:spPr>
          <a:xfrm>
            <a:off x="7118343" y="1854156"/>
            <a:ext cx="1558609" cy="1574844"/>
          </a:xfrm>
          <a:prstGeom prst="rect">
            <a:avLst/>
          </a:prstGeom>
        </p:spPr>
      </p:pic>
      <p:pic>
        <p:nvPicPr>
          <p:cNvPr id="2" name="Online Media 1" title="Denver Public Schools on Teaching Strategies GOLD">
            <a:hlinkClick r:id="" action="ppaction://media"/>
            <a:extLst>
              <a:ext uri="{FF2B5EF4-FFF2-40B4-BE49-F238E27FC236}">
                <a16:creationId xmlns:a16="http://schemas.microsoft.com/office/drawing/2014/main" id="{0A1EDC26-77B4-40AE-BAA4-EF2A32B69739}"/>
              </a:ext>
            </a:extLst>
          </p:cNvPr>
          <p:cNvPicPr>
            <a:picLocks noRot="1" noChangeAspect="1"/>
          </p:cNvPicPr>
          <p:nvPr>
            <a:videoFile r:link="rId1"/>
          </p:nvPr>
        </p:nvPicPr>
        <p:blipFill>
          <a:blip r:embed="rId4"/>
          <a:stretch>
            <a:fillRect/>
          </a:stretch>
        </p:blipFill>
        <p:spPr>
          <a:xfrm>
            <a:off x="609134" y="1896844"/>
            <a:ext cx="6285350" cy="3551223"/>
          </a:xfrm>
          <a:prstGeom prst="rect">
            <a:avLst/>
          </a:prstGeom>
        </p:spPr>
      </p:pic>
      <p:sp>
        <p:nvSpPr>
          <p:cNvPr id="6" name="TextBox 5">
            <a:extLst>
              <a:ext uri="{FF2B5EF4-FFF2-40B4-BE49-F238E27FC236}">
                <a16:creationId xmlns:a16="http://schemas.microsoft.com/office/drawing/2014/main" id="{644F10CA-FD47-4E04-89C2-2AB98F9FF1B1}"/>
              </a:ext>
            </a:extLst>
          </p:cNvPr>
          <p:cNvSpPr txBox="1"/>
          <p:nvPr/>
        </p:nvSpPr>
        <p:spPr>
          <a:xfrm>
            <a:off x="843093" y="5943410"/>
            <a:ext cx="6799277" cy="369332"/>
          </a:xfrm>
          <a:prstGeom prst="rect">
            <a:avLst/>
          </a:prstGeom>
          <a:noFill/>
        </p:spPr>
        <p:txBody>
          <a:bodyPr wrap="square">
            <a:spAutoFit/>
          </a:bodyPr>
          <a:lstStyle/>
          <a:p>
            <a:r>
              <a:rPr lang="en-US" dirty="0">
                <a:hlinkClick r:id="rId5"/>
              </a:rPr>
              <a:t>https://www.youtube.com/watch?v=df8gcopKQyo</a:t>
            </a:r>
            <a:endParaRPr lang="en-US" dirty="0"/>
          </a:p>
        </p:txBody>
      </p:sp>
    </p:spTree>
    <p:extLst>
      <p:ext uri="{BB962C8B-B14F-4D97-AF65-F5344CB8AC3E}">
        <p14:creationId xmlns:p14="http://schemas.microsoft.com/office/powerpoint/2010/main" val="363148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A9B3E1B-AC07-7BCD-5FDD-60E9C3FD5976}"/>
              </a:ext>
            </a:extLst>
          </p:cNvPr>
          <p:cNvSpPr txBox="1"/>
          <p:nvPr/>
        </p:nvSpPr>
        <p:spPr>
          <a:xfrm>
            <a:off x="4212152" y="736363"/>
            <a:ext cx="4081346" cy="1384995"/>
          </a:xfrm>
          <a:prstGeom prst="rect">
            <a:avLst/>
          </a:prstGeom>
          <a:noFill/>
        </p:spPr>
        <p:txBody>
          <a:bodyPr wrap="square" rtlCol="0">
            <a:spAutoFit/>
          </a:bodyPr>
          <a:lstStyle/>
          <a:p>
            <a:pPr algn="l">
              <a:buFont typeface="Arial" panose="020B0604020202020204" pitchFamily="34" charset="0"/>
              <a:buChar char="•"/>
            </a:pPr>
            <a:r>
              <a:rPr lang="en-US" sz="1400" b="0" i="0" dirty="0">
                <a:effectLst/>
                <a:latin typeface="Source Sans Pro" panose="020B0503030403020204" pitchFamily="34" charset="0"/>
              </a:rPr>
              <a:t>If your documentation includes a file, such as a picture, video, or sample of classroom work, select DROP FILE(S) HERE OR CLICK TO UPLOAD (1) to choose a file from your device. If you are using a computer, you can also drag and drop the file into this area to upload. </a:t>
            </a:r>
          </a:p>
        </p:txBody>
      </p:sp>
      <p:sp>
        <p:nvSpPr>
          <p:cNvPr id="9" name="TextBox 8">
            <a:extLst>
              <a:ext uri="{FF2B5EF4-FFF2-40B4-BE49-F238E27FC236}">
                <a16:creationId xmlns:a16="http://schemas.microsoft.com/office/drawing/2014/main" id="{3AC7B5D2-6A68-38E0-74CF-7C643516E032}"/>
              </a:ext>
            </a:extLst>
          </p:cNvPr>
          <p:cNvSpPr txBox="1"/>
          <p:nvPr/>
        </p:nvSpPr>
        <p:spPr>
          <a:xfrm>
            <a:off x="4378712" y="4276178"/>
            <a:ext cx="4081346" cy="2308324"/>
          </a:xfrm>
          <a:prstGeom prst="rect">
            <a:avLst/>
          </a:prstGeom>
          <a:noFill/>
        </p:spPr>
        <p:txBody>
          <a:bodyPr wrap="square" rtlCol="0">
            <a:spAutoFit/>
          </a:bodyPr>
          <a:lstStyle/>
          <a:p>
            <a:pPr algn="l">
              <a:buFont typeface="Arial" panose="020B0604020202020204" pitchFamily="34" charset="0"/>
              <a:buChar char="•"/>
            </a:pPr>
            <a:r>
              <a:rPr lang="en-US" sz="1400" b="0" i="0" dirty="0">
                <a:effectLst/>
                <a:latin typeface="Source Sans Pro" panose="020B0503030403020204" pitchFamily="34" charset="0"/>
              </a:rPr>
              <a:t>Once the file has uploaded, a thumbnail image will appear in the upload file area.</a:t>
            </a:r>
          </a:p>
          <a:p>
            <a:pPr algn="l">
              <a:buFont typeface="Arial" panose="020B0604020202020204" pitchFamily="34" charset="0"/>
              <a:buChar char="•"/>
            </a:pPr>
            <a:r>
              <a:rPr lang="en-US" sz="1400" b="0" i="0" dirty="0">
                <a:effectLst/>
                <a:latin typeface="Source Sans Pro" panose="020B0503030403020204" pitchFamily="34" charset="0"/>
              </a:rPr>
              <a:t>Select the icon on the top left corner to upload more files (1).</a:t>
            </a:r>
          </a:p>
          <a:p>
            <a:pPr algn="l">
              <a:buFont typeface="Arial" panose="020B0604020202020204" pitchFamily="34" charset="0"/>
              <a:buChar char="•"/>
            </a:pPr>
            <a:r>
              <a:rPr lang="en-US" sz="1400" b="0" i="0" dirty="0">
                <a:effectLst/>
                <a:latin typeface="Source Sans Pro" panose="020B0503030403020204" pitchFamily="34" charset="0"/>
              </a:rPr>
              <a:t>Select the thumbnail image to view the file (2). You will find the option to delete the file when viewing the full file.</a:t>
            </a:r>
          </a:p>
          <a:p>
            <a:pPr algn="l">
              <a:buFont typeface="Arial" panose="020B0604020202020204" pitchFamily="34" charset="0"/>
              <a:buChar char="•"/>
            </a:pPr>
            <a:r>
              <a:rPr lang="en-US" sz="1400" b="0" i="0" dirty="0">
                <a:effectLst/>
                <a:latin typeface="Source Sans Pro" panose="020B0503030403020204" pitchFamily="34" charset="0"/>
              </a:rPr>
              <a:t>If you have uploaded multiple files, you can toggle between them (3).</a:t>
            </a:r>
          </a:p>
          <a:p>
            <a:endParaRPr lang="en-US" dirty="0"/>
          </a:p>
        </p:txBody>
      </p:sp>
      <p:pic>
        <p:nvPicPr>
          <p:cNvPr id="3" name="Picture 2" descr="Graphical user interface, application&#10;&#10;Description automatically generated">
            <a:extLst>
              <a:ext uri="{FF2B5EF4-FFF2-40B4-BE49-F238E27FC236}">
                <a16:creationId xmlns:a16="http://schemas.microsoft.com/office/drawing/2014/main" id="{7DCBF014-E182-48E4-8DFF-880B9F417168}"/>
              </a:ext>
            </a:extLst>
          </p:cNvPr>
          <p:cNvPicPr>
            <a:picLocks noChangeAspect="1"/>
          </p:cNvPicPr>
          <p:nvPr/>
        </p:nvPicPr>
        <p:blipFill>
          <a:blip r:embed="rId2"/>
          <a:stretch>
            <a:fillRect/>
          </a:stretch>
        </p:blipFill>
        <p:spPr>
          <a:xfrm>
            <a:off x="519598" y="679106"/>
            <a:ext cx="3517099" cy="2498991"/>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E16A4B18-FE75-3275-2B87-695D1DE50C4E}"/>
              </a:ext>
            </a:extLst>
          </p:cNvPr>
          <p:cNvPicPr>
            <a:picLocks noChangeAspect="1"/>
          </p:cNvPicPr>
          <p:nvPr/>
        </p:nvPicPr>
        <p:blipFill>
          <a:blip r:embed="rId3"/>
          <a:stretch>
            <a:fillRect/>
          </a:stretch>
        </p:blipFill>
        <p:spPr>
          <a:xfrm>
            <a:off x="382428" y="4000197"/>
            <a:ext cx="3868010" cy="2398623"/>
          </a:xfrm>
          <a:prstGeom prst="rect">
            <a:avLst/>
          </a:prstGeom>
        </p:spPr>
      </p:pic>
    </p:spTree>
    <p:extLst>
      <p:ext uri="{BB962C8B-B14F-4D97-AF65-F5344CB8AC3E}">
        <p14:creationId xmlns:p14="http://schemas.microsoft.com/office/powerpoint/2010/main" val="126102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4946D44E-3A4E-789E-F9B0-F84C15679A8A}"/>
              </a:ext>
            </a:extLst>
          </p:cNvPr>
          <p:cNvPicPr>
            <a:picLocks noChangeAspect="1"/>
          </p:cNvPicPr>
          <p:nvPr/>
        </p:nvPicPr>
        <p:blipFill>
          <a:blip r:embed="rId2"/>
          <a:stretch>
            <a:fillRect/>
          </a:stretch>
        </p:blipFill>
        <p:spPr>
          <a:xfrm>
            <a:off x="286214" y="417925"/>
            <a:ext cx="3656335" cy="2459090"/>
          </a:xfrm>
          <a:prstGeom prst="rect">
            <a:avLst/>
          </a:prstGeom>
        </p:spPr>
      </p:pic>
      <p:sp>
        <p:nvSpPr>
          <p:cNvPr id="5" name="TextBox 4">
            <a:extLst>
              <a:ext uri="{FF2B5EF4-FFF2-40B4-BE49-F238E27FC236}">
                <a16:creationId xmlns:a16="http://schemas.microsoft.com/office/drawing/2014/main" id="{BD37F49E-D10D-3BAF-8243-F42BD637C102}"/>
              </a:ext>
            </a:extLst>
          </p:cNvPr>
          <p:cNvSpPr txBox="1"/>
          <p:nvPr/>
        </p:nvSpPr>
        <p:spPr>
          <a:xfrm>
            <a:off x="4248614" y="545299"/>
            <a:ext cx="4081346" cy="2462213"/>
          </a:xfrm>
          <a:prstGeom prst="rect">
            <a:avLst/>
          </a:prstGeom>
          <a:noFill/>
        </p:spPr>
        <p:txBody>
          <a:bodyPr wrap="square" rtlCol="0">
            <a:spAutoFit/>
          </a:bodyPr>
          <a:lstStyle/>
          <a:p>
            <a:pPr algn="l"/>
            <a:r>
              <a:rPr lang="en-US" sz="1400" b="1" i="0" dirty="0">
                <a:solidFill>
                  <a:srgbClr val="0099C0"/>
                </a:solidFill>
                <a:effectLst/>
                <a:latin typeface="Source Sans Pro" panose="020B0503030403020204" pitchFamily="34" charset="0"/>
              </a:rPr>
              <a:t>Selecting the Date Observed</a:t>
            </a:r>
            <a:endParaRPr lang="en-US" sz="1400" b="1" i="0" dirty="0">
              <a:effectLst/>
              <a:latin typeface="Source Sans Pro" panose="020B0503030403020204" pitchFamily="34" charset="0"/>
            </a:endParaRPr>
          </a:p>
          <a:p>
            <a:pPr algn="l">
              <a:buFont typeface="Arial" panose="020B0604020202020204" pitchFamily="34" charset="0"/>
              <a:buChar char="•"/>
            </a:pPr>
            <a:r>
              <a:rPr lang="en-US" sz="1400" b="0" i="0" dirty="0">
                <a:effectLst/>
                <a:latin typeface="Source Sans Pro" panose="020B0503030403020204" pitchFamily="34" charset="0"/>
              </a:rPr>
              <a:t>The date observed will default to the current day (1). So if you collected this documentation today, there is no action needed here.</a:t>
            </a:r>
          </a:p>
          <a:p>
            <a:pPr algn="l">
              <a:buFont typeface="Arial" panose="020B0604020202020204" pitchFamily="34" charset="0"/>
              <a:buChar char="•"/>
            </a:pPr>
            <a:r>
              <a:rPr lang="en-US" sz="1400" b="0" i="0" dirty="0">
                <a:effectLst/>
                <a:latin typeface="Source Sans Pro" panose="020B0503030403020204" pitchFamily="34" charset="0"/>
              </a:rPr>
              <a:t>If you are adding documentation from a previous day, select the calendar icon (2), then choose a date from the past (3). </a:t>
            </a:r>
            <a:r>
              <a:rPr lang="en-US" sz="1400" b="1" i="0" dirty="0">
                <a:effectLst/>
                <a:latin typeface="Source Sans Pro" panose="020B0503030403020204" pitchFamily="34" charset="0"/>
              </a:rPr>
              <a:t>Note:</a:t>
            </a:r>
            <a:r>
              <a:rPr lang="en-US" sz="1400" b="0" i="0" dirty="0">
                <a:effectLst/>
                <a:latin typeface="Source Sans Pro" panose="020B0503030403020204" pitchFamily="34" charset="0"/>
              </a:rPr>
              <a:t> Be sure to choose the day when you observed the knowledge, skills, and abilities of the child or children in the documentation.</a:t>
            </a:r>
          </a:p>
          <a:p>
            <a:pPr algn="l">
              <a:buFont typeface="Arial" panose="020B0604020202020204" pitchFamily="34" charset="0"/>
              <a:buChar char="•"/>
            </a:pPr>
            <a:endParaRPr lang="en-US" sz="1400" b="0" i="0" dirty="0">
              <a:effectLst/>
              <a:latin typeface="Source Sans Pro" panose="020B0503030403020204" pitchFamily="34" charset="0"/>
            </a:endParaRPr>
          </a:p>
        </p:txBody>
      </p:sp>
      <p:pic>
        <p:nvPicPr>
          <p:cNvPr id="7" name="Picture 6" descr="Graphical user interface, text&#10;&#10;Description automatically generated">
            <a:extLst>
              <a:ext uri="{FF2B5EF4-FFF2-40B4-BE49-F238E27FC236}">
                <a16:creationId xmlns:a16="http://schemas.microsoft.com/office/drawing/2014/main" id="{FC0025E2-1F24-7830-A02B-C05BC9D79524}"/>
              </a:ext>
            </a:extLst>
          </p:cNvPr>
          <p:cNvPicPr>
            <a:picLocks noChangeAspect="1"/>
          </p:cNvPicPr>
          <p:nvPr/>
        </p:nvPicPr>
        <p:blipFill>
          <a:blip r:embed="rId3"/>
          <a:stretch>
            <a:fillRect/>
          </a:stretch>
        </p:blipFill>
        <p:spPr>
          <a:xfrm>
            <a:off x="0" y="3717124"/>
            <a:ext cx="4270999" cy="2722951"/>
          </a:xfrm>
          <a:prstGeom prst="rect">
            <a:avLst/>
          </a:prstGeom>
        </p:spPr>
      </p:pic>
      <p:sp>
        <p:nvSpPr>
          <p:cNvPr id="11" name="TextBox 10">
            <a:extLst>
              <a:ext uri="{FF2B5EF4-FFF2-40B4-BE49-F238E27FC236}">
                <a16:creationId xmlns:a16="http://schemas.microsoft.com/office/drawing/2014/main" id="{F841C6D0-A745-414A-60E0-96CBD0456F17}"/>
              </a:ext>
            </a:extLst>
          </p:cNvPr>
          <p:cNvSpPr txBox="1"/>
          <p:nvPr/>
        </p:nvSpPr>
        <p:spPr>
          <a:xfrm>
            <a:off x="4456770" y="3977862"/>
            <a:ext cx="4081346" cy="1169551"/>
          </a:xfrm>
          <a:prstGeom prst="rect">
            <a:avLst/>
          </a:prstGeom>
          <a:noFill/>
        </p:spPr>
        <p:txBody>
          <a:bodyPr wrap="square" rtlCol="0">
            <a:spAutoFit/>
          </a:bodyPr>
          <a:lstStyle/>
          <a:p>
            <a:pPr algn="l"/>
            <a:r>
              <a:rPr lang="en-US" sz="1400" b="1" i="0" dirty="0">
                <a:solidFill>
                  <a:srgbClr val="0099C0"/>
                </a:solidFill>
                <a:effectLst/>
                <a:latin typeface="Source Sans Pro" panose="020B0503030403020204" pitchFamily="34" charset="0"/>
              </a:rPr>
              <a:t>Indicating a Family Observation</a:t>
            </a:r>
            <a:endParaRPr lang="en-US" sz="1400" b="1" i="0" dirty="0">
              <a:effectLst/>
              <a:latin typeface="Source Sans Pro" panose="020B0503030403020204" pitchFamily="34" charset="0"/>
            </a:endParaRPr>
          </a:p>
          <a:p>
            <a:pPr algn="l">
              <a:buFont typeface="Arial" panose="020B0604020202020204" pitchFamily="34" charset="0"/>
              <a:buChar char="•"/>
            </a:pPr>
            <a:r>
              <a:rPr lang="en-US" sz="1400" b="0" i="0" dirty="0">
                <a:effectLst/>
                <a:latin typeface="Source Sans Pro" panose="020B0503030403020204" pitchFamily="34" charset="0"/>
              </a:rPr>
              <a:t>If you are adding documentation that was collected by a family member, toggle on the Family Observation option (1).</a:t>
            </a:r>
          </a:p>
          <a:p>
            <a:pPr algn="l"/>
            <a:endParaRPr lang="en-US" sz="1400" b="0" i="0" dirty="0">
              <a:effectLst/>
              <a:latin typeface="Source Sans Pro" panose="020B0503030403020204" pitchFamily="34" charset="0"/>
            </a:endParaRPr>
          </a:p>
        </p:txBody>
      </p:sp>
    </p:spTree>
    <p:extLst>
      <p:ext uri="{BB962C8B-B14F-4D97-AF65-F5344CB8AC3E}">
        <p14:creationId xmlns:p14="http://schemas.microsoft.com/office/powerpoint/2010/main" val="2364503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96CB941A-73E4-143F-CB80-2A1E3069ED47}"/>
              </a:ext>
            </a:extLst>
          </p:cNvPr>
          <p:cNvPicPr>
            <a:picLocks noChangeAspect="1"/>
          </p:cNvPicPr>
          <p:nvPr/>
        </p:nvPicPr>
        <p:blipFill>
          <a:blip r:embed="rId2"/>
          <a:stretch>
            <a:fillRect/>
          </a:stretch>
        </p:blipFill>
        <p:spPr>
          <a:xfrm>
            <a:off x="174701" y="356838"/>
            <a:ext cx="8951345" cy="5843239"/>
          </a:xfrm>
          <a:prstGeom prst="rect">
            <a:avLst/>
          </a:prstGeom>
        </p:spPr>
      </p:pic>
    </p:spTree>
    <p:extLst>
      <p:ext uri="{BB962C8B-B14F-4D97-AF65-F5344CB8AC3E}">
        <p14:creationId xmlns:p14="http://schemas.microsoft.com/office/powerpoint/2010/main" val="1473960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application&#10;&#10;Description automatically generated">
            <a:extLst>
              <a:ext uri="{FF2B5EF4-FFF2-40B4-BE49-F238E27FC236}">
                <a16:creationId xmlns:a16="http://schemas.microsoft.com/office/drawing/2014/main" id="{8FE9F913-A3E4-DFF7-0149-4A3846D379C1}"/>
              </a:ext>
            </a:extLst>
          </p:cNvPr>
          <p:cNvPicPr>
            <a:picLocks noChangeAspect="1"/>
          </p:cNvPicPr>
          <p:nvPr/>
        </p:nvPicPr>
        <p:blipFill>
          <a:blip r:embed="rId2"/>
          <a:stretch>
            <a:fillRect/>
          </a:stretch>
        </p:blipFill>
        <p:spPr>
          <a:xfrm>
            <a:off x="167268" y="145050"/>
            <a:ext cx="7890347" cy="5263292"/>
          </a:xfrm>
          <a:prstGeom prst="rect">
            <a:avLst/>
          </a:prstGeom>
        </p:spPr>
      </p:pic>
      <p:sp>
        <p:nvSpPr>
          <p:cNvPr id="10" name="TextBox 9">
            <a:extLst>
              <a:ext uri="{FF2B5EF4-FFF2-40B4-BE49-F238E27FC236}">
                <a16:creationId xmlns:a16="http://schemas.microsoft.com/office/drawing/2014/main" id="{6307F362-32DF-2698-3896-A8DD333A8538}"/>
              </a:ext>
            </a:extLst>
          </p:cNvPr>
          <p:cNvSpPr txBox="1"/>
          <p:nvPr/>
        </p:nvSpPr>
        <p:spPr>
          <a:xfrm>
            <a:off x="398656" y="5575610"/>
            <a:ext cx="4588726" cy="1446550"/>
          </a:xfrm>
          <a:prstGeom prst="rect">
            <a:avLst/>
          </a:prstGeom>
          <a:noFill/>
        </p:spPr>
        <p:txBody>
          <a:bodyPr wrap="square">
            <a:spAutoFit/>
          </a:bodyPr>
          <a:lstStyle/>
          <a:p>
            <a:pPr algn="l">
              <a:buFont typeface="Arial" panose="020B0604020202020204" pitchFamily="34" charset="0"/>
              <a:buChar char="•"/>
            </a:pPr>
            <a:r>
              <a:rPr lang="en-US" sz="1100" b="1" i="0" dirty="0">
                <a:effectLst/>
                <a:latin typeface="Source Sans Pro" panose="020B0503030403020204" pitchFamily="34" charset="0"/>
              </a:rPr>
              <a:t>If you have already tagged an objective or dimension to the </a:t>
            </a:r>
            <a:r>
              <a:rPr lang="en-US" sz="1100" b="1" i="0" dirty="0" err="1">
                <a:effectLst/>
                <a:latin typeface="Source Sans Pro" panose="020B0503030403020204" pitchFamily="34" charset="0"/>
              </a:rPr>
              <a:t>documentation:</a:t>
            </a:r>
            <a:r>
              <a:rPr lang="en-US" sz="1100" b="0" i="0" dirty="0" err="1">
                <a:effectLst/>
                <a:latin typeface="Source Sans Pro" panose="020B0503030403020204" pitchFamily="34" charset="0"/>
              </a:rPr>
              <a:t>Select</a:t>
            </a:r>
            <a:r>
              <a:rPr lang="en-US" sz="1100" b="0" i="0" dirty="0">
                <a:effectLst/>
                <a:latin typeface="Source Sans Pro" panose="020B0503030403020204" pitchFamily="34" charset="0"/>
              </a:rPr>
              <a:t> Add Children (1) in the Children panel.</a:t>
            </a:r>
          </a:p>
          <a:p>
            <a:pPr algn="l">
              <a:buFont typeface="Arial" panose="020B0604020202020204" pitchFamily="34" charset="0"/>
              <a:buChar char="•"/>
            </a:pPr>
            <a:r>
              <a:rPr lang="en-US" sz="1100" b="0" i="0" dirty="0">
                <a:effectLst/>
                <a:latin typeface="Source Sans Pro" panose="020B0503030403020204" pitchFamily="34" charset="0"/>
              </a:rPr>
              <a:t>Your class list (or caseload if you are a team member) will appear in a modal (1). Select all children captured in the documentation to tag them.</a:t>
            </a:r>
          </a:p>
          <a:p>
            <a:pPr algn="l">
              <a:buFont typeface="Arial" panose="020B0604020202020204" pitchFamily="34" charset="0"/>
              <a:buChar char="•"/>
            </a:pPr>
            <a:r>
              <a:rPr lang="en-US" sz="1100" b="0" i="0" dirty="0">
                <a:effectLst/>
                <a:latin typeface="Source Sans Pro" panose="020B0503030403020204" pitchFamily="34" charset="0"/>
              </a:rPr>
              <a:t>If all of the children are in the documentation, choose SELECT ALL to tag all children (2).</a:t>
            </a:r>
          </a:p>
          <a:p>
            <a:pPr algn="l">
              <a:buFont typeface="Arial" panose="020B0604020202020204" pitchFamily="34" charset="0"/>
              <a:buChar char="•"/>
            </a:pPr>
            <a:r>
              <a:rPr lang="en-US" sz="1100" b="0" i="0" dirty="0">
                <a:effectLst/>
                <a:latin typeface="Source Sans Pro" panose="020B0503030403020204" pitchFamily="34" charset="0"/>
              </a:rPr>
              <a:t>Select Update (3).</a:t>
            </a:r>
          </a:p>
          <a:p>
            <a:pPr algn="l">
              <a:buFont typeface="Arial" panose="020B0604020202020204" pitchFamily="34" charset="0"/>
              <a:buChar char="•"/>
            </a:pPr>
            <a:endParaRPr lang="en-US" sz="1100" b="0" i="0" dirty="0">
              <a:effectLst/>
              <a:latin typeface="Source Sans Pro" panose="020B0503030403020204" pitchFamily="34" charset="0"/>
            </a:endParaRPr>
          </a:p>
        </p:txBody>
      </p:sp>
      <p:sp>
        <p:nvSpPr>
          <p:cNvPr id="12" name="TextBox 11">
            <a:extLst>
              <a:ext uri="{FF2B5EF4-FFF2-40B4-BE49-F238E27FC236}">
                <a16:creationId xmlns:a16="http://schemas.microsoft.com/office/drawing/2014/main" id="{63D65993-82AE-1EFA-175A-0F09F21A5CFA}"/>
              </a:ext>
            </a:extLst>
          </p:cNvPr>
          <p:cNvSpPr txBox="1"/>
          <p:nvPr/>
        </p:nvSpPr>
        <p:spPr>
          <a:xfrm>
            <a:off x="3010829" y="0"/>
            <a:ext cx="4159405" cy="379141"/>
          </a:xfrm>
          <a:prstGeom prst="rect">
            <a:avLst/>
          </a:prstGeom>
          <a:noFill/>
        </p:spPr>
        <p:txBody>
          <a:bodyPr wrap="square" rtlCol="0">
            <a:spAutoFit/>
          </a:bodyPr>
          <a:lstStyle/>
          <a:p>
            <a:r>
              <a:rPr lang="en-US" b="1" dirty="0"/>
              <a:t>Tagging Children</a:t>
            </a:r>
          </a:p>
        </p:txBody>
      </p:sp>
    </p:spTree>
    <p:extLst>
      <p:ext uri="{BB962C8B-B14F-4D97-AF65-F5344CB8AC3E}">
        <p14:creationId xmlns:p14="http://schemas.microsoft.com/office/powerpoint/2010/main" val="2804820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20B44318-6D54-9FC5-CABE-8E50D86790AF}"/>
              </a:ext>
            </a:extLst>
          </p:cNvPr>
          <p:cNvPicPr>
            <a:picLocks noChangeAspect="1"/>
          </p:cNvPicPr>
          <p:nvPr/>
        </p:nvPicPr>
        <p:blipFill>
          <a:blip r:embed="rId2"/>
          <a:stretch>
            <a:fillRect/>
          </a:stretch>
        </p:blipFill>
        <p:spPr>
          <a:xfrm>
            <a:off x="1045814" y="832208"/>
            <a:ext cx="2542478" cy="1773548"/>
          </a:xfrm>
          <a:prstGeom prst="rect">
            <a:avLst/>
          </a:prstGeom>
        </p:spPr>
      </p:pic>
      <p:pic>
        <p:nvPicPr>
          <p:cNvPr id="5" name="Picture 4" descr="Graphical user interface, text, chat or text message&#10;&#10;Description automatically generated">
            <a:extLst>
              <a:ext uri="{FF2B5EF4-FFF2-40B4-BE49-F238E27FC236}">
                <a16:creationId xmlns:a16="http://schemas.microsoft.com/office/drawing/2014/main" id="{8CCBA5DF-B735-D459-AF95-72198C2B5B23}"/>
              </a:ext>
            </a:extLst>
          </p:cNvPr>
          <p:cNvPicPr>
            <a:picLocks noChangeAspect="1"/>
          </p:cNvPicPr>
          <p:nvPr/>
        </p:nvPicPr>
        <p:blipFill>
          <a:blip r:embed="rId3"/>
          <a:stretch>
            <a:fillRect/>
          </a:stretch>
        </p:blipFill>
        <p:spPr>
          <a:xfrm>
            <a:off x="757294" y="2789957"/>
            <a:ext cx="2542478" cy="1806899"/>
          </a:xfrm>
          <a:prstGeom prst="rect">
            <a:avLst/>
          </a:prstGeom>
        </p:spPr>
      </p:pic>
      <p:pic>
        <p:nvPicPr>
          <p:cNvPr id="7" name="Picture 6" descr="Graphical user interface, text, application, email&#10;&#10;Description automatically generated">
            <a:extLst>
              <a:ext uri="{FF2B5EF4-FFF2-40B4-BE49-F238E27FC236}">
                <a16:creationId xmlns:a16="http://schemas.microsoft.com/office/drawing/2014/main" id="{8DF6B9B6-D892-3E31-9B4F-9F6D95117BB2}"/>
              </a:ext>
            </a:extLst>
          </p:cNvPr>
          <p:cNvPicPr>
            <a:picLocks noChangeAspect="1"/>
          </p:cNvPicPr>
          <p:nvPr/>
        </p:nvPicPr>
        <p:blipFill>
          <a:blip r:embed="rId4"/>
          <a:stretch>
            <a:fillRect/>
          </a:stretch>
        </p:blipFill>
        <p:spPr>
          <a:xfrm>
            <a:off x="757294" y="4596856"/>
            <a:ext cx="3119518" cy="2139924"/>
          </a:xfrm>
          <a:prstGeom prst="rect">
            <a:avLst/>
          </a:prstGeom>
        </p:spPr>
      </p:pic>
      <p:sp>
        <p:nvSpPr>
          <p:cNvPr id="9" name="TextBox 8">
            <a:extLst>
              <a:ext uri="{FF2B5EF4-FFF2-40B4-BE49-F238E27FC236}">
                <a16:creationId xmlns:a16="http://schemas.microsoft.com/office/drawing/2014/main" id="{54E6FCA0-4A35-61AB-34D8-E6FA38392851}"/>
              </a:ext>
            </a:extLst>
          </p:cNvPr>
          <p:cNvSpPr txBox="1"/>
          <p:nvPr/>
        </p:nvSpPr>
        <p:spPr>
          <a:xfrm>
            <a:off x="3830444" y="887986"/>
            <a:ext cx="3706017" cy="1661993"/>
          </a:xfrm>
          <a:prstGeom prst="rect">
            <a:avLst/>
          </a:prstGeom>
          <a:noFill/>
        </p:spPr>
        <p:txBody>
          <a:bodyPr wrap="square" rtlCol="0">
            <a:spAutoFit/>
          </a:bodyPr>
          <a:lstStyle/>
          <a:p>
            <a:pPr algn="l"/>
            <a:r>
              <a:rPr lang="en-US" sz="1200" b="1" i="0" u="none" strike="noStrike" dirty="0">
                <a:effectLst/>
                <a:latin typeface="Source Sans Pro" panose="020B0503030403020204" pitchFamily="34" charset="0"/>
              </a:rPr>
              <a:t>Individualizing Documentation</a:t>
            </a:r>
            <a:endParaRPr lang="en-US" sz="1200" b="1" i="0" dirty="0">
              <a:effectLst/>
              <a:latin typeface="Source Sans Pro" panose="020B0503030403020204" pitchFamily="34" charset="0"/>
            </a:endParaRPr>
          </a:p>
          <a:p>
            <a:pPr algn="l">
              <a:buFont typeface="Arial" panose="020B0604020202020204" pitchFamily="34" charset="0"/>
              <a:buChar char="•"/>
            </a:pPr>
            <a:r>
              <a:rPr lang="en-US" sz="1200" b="0" i="0" dirty="0">
                <a:effectLst/>
                <a:latin typeface="Source Sans Pro" panose="020B0503030403020204" pitchFamily="34" charset="0"/>
              </a:rPr>
              <a:t>If you have multiple children tagged to the documentation, and some children demonstrate different skills than the others, you can use the individualize feature to create separate pieces of documentation for each of the tagged children. Select the Individualize toggle (1).</a:t>
            </a:r>
          </a:p>
          <a:p>
            <a:endParaRPr lang="en-US" dirty="0"/>
          </a:p>
        </p:txBody>
      </p:sp>
      <p:sp>
        <p:nvSpPr>
          <p:cNvPr id="12" name="TextBox 11">
            <a:extLst>
              <a:ext uri="{FF2B5EF4-FFF2-40B4-BE49-F238E27FC236}">
                <a16:creationId xmlns:a16="http://schemas.microsoft.com/office/drawing/2014/main" id="{64599A90-0D40-2F1F-A19C-537B26CA09D6}"/>
              </a:ext>
            </a:extLst>
          </p:cNvPr>
          <p:cNvSpPr txBox="1"/>
          <p:nvPr/>
        </p:nvSpPr>
        <p:spPr>
          <a:xfrm>
            <a:off x="3830444" y="3626714"/>
            <a:ext cx="4588726" cy="276999"/>
          </a:xfrm>
          <a:prstGeom prst="rect">
            <a:avLst/>
          </a:prstGeom>
          <a:noFill/>
        </p:spPr>
        <p:txBody>
          <a:bodyPr wrap="square">
            <a:spAutoFit/>
          </a:bodyPr>
          <a:lstStyle/>
          <a:p>
            <a:pPr algn="l">
              <a:buFont typeface="Arial" panose="020B0604020202020204" pitchFamily="34" charset="0"/>
              <a:buChar char="•"/>
            </a:pPr>
            <a:r>
              <a:rPr lang="en-US" sz="1200" b="0" i="0" dirty="0">
                <a:effectLst/>
                <a:latin typeface="Source Sans Pro" panose="020B0503030403020204" pitchFamily="34" charset="0"/>
              </a:rPr>
              <a:t>Confirm that you wish to individualize the documentation (1).</a:t>
            </a:r>
          </a:p>
        </p:txBody>
      </p:sp>
      <p:sp>
        <p:nvSpPr>
          <p:cNvPr id="14" name="TextBox 13">
            <a:extLst>
              <a:ext uri="{FF2B5EF4-FFF2-40B4-BE49-F238E27FC236}">
                <a16:creationId xmlns:a16="http://schemas.microsoft.com/office/drawing/2014/main" id="{0F81AF77-B842-C919-68A8-87E0C7DB9FAF}"/>
              </a:ext>
            </a:extLst>
          </p:cNvPr>
          <p:cNvSpPr txBox="1"/>
          <p:nvPr/>
        </p:nvSpPr>
        <p:spPr>
          <a:xfrm>
            <a:off x="4190071" y="5333175"/>
            <a:ext cx="4588726" cy="830997"/>
          </a:xfrm>
          <a:prstGeom prst="rect">
            <a:avLst/>
          </a:prstGeom>
          <a:noFill/>
        </p:spPr>
        <p:txBody>
          <a:bodyPr wrap="square">
            <a:spAutoFit/>
          </a:bodyPr>
          <a:lstStyle/>
          <a:p>
            <a:pPr algn="l">
              <a:buFont typeface="Arial" panose="020B0604020202020204" pitchFamily="34" charset="0"/>
              <a:buChar char="•"/>
            </a:pPr>
            <a:br>
              <a:rPr lang="en-US" sz="1200" dirty="0"/>
            </a:br>
            <a:r>
              <a:rPr lang="en-US" sz="1200" b="0" i="0" dirty="0">
                <a:effectLst/>
                <a:latin typeface="Source Sans Pro" panose="020B0503030403020204" pitchFamily="34" charset="0"/>
              </a:rPr>
              <a:t>You will then see the ability to individualize the observation note for each </a:t>
            </a:r>
            <a:r>
              <a:rPr lang="en-US" sz="1200" b="0" i="0" dirty="0" err="1">
                <a:effectLst/>
                <a:latin typeface="Source Sans Pro" panose="020B0503030403020204" pitchFamily="34" charset="0"/>
              </a:rPr>
              <a:t>child.Select</a:t>
            </a:r>
            <a:r>
              <a:rPr lang="en-US" sz="1200" b="0" i="0" dirty="0">
                <a:effectLst/>
                <a:latin typeface="Source Sans Pro" panose="020B0503030403020204" pitchFamily="34" charset="0"/>
              </a:rPr>
              <a:t> a child (1), then update the observation note for that child (2).</a:t>
            </a:r>
          </a:p>
        </p:txBody>
      </p:sp>
      <p:sp>
        <p:nvSpPr>
          <p:cNvPr id="15" name="TextBox 14">
            <a:extLst>
              <a:ext uri="{FF2B5EF4-FFF2-40B4-BE49-F238E27FC236}">
                <a16:creationId xmlns:a16="http://schemas.microsoft.com/office/drawing/2014/main" id="{7AE560A4-FECD-9591-481B-EEAC577D7605}"/>
              </a:ext>
            </a:extLst>
          </p:cNvPr>
          <p:cNvSpPr txBox="1"/>
          <p:nvPr/>
        </p:nvSpPr>
        <p:spPr>
          <a:xfrm>
            <a:off x="2152185" y="189571"/>
            <a:ext cx="4159405" cy="379141"/>
          </a:xfrm>
          <a:prstGeom prst="rect">
            <a:avLst/>
          </a:prstGeom>
          <a:noFill/>
        </p:spPr>
        <p:txBody>
          <a:bodyPr wrap="square" rtlCol="0">
            <a:spAutoFit/>
          </a:bodyPr>
          <a:lstStyle/>
          <a:p>
            <a:r>
              <a:rPr lang="en-US" b="1" dirty="0"/>
              <a:t>Individualizing Documentation</a:t>
            </a:r>
          </a:p>
        </p:txBody>
      </p:sp>
    </p:spTree>
    <p:extLst>
      <p:ext uri="{BB962C8B-B14F-4D97-AF65-F5344CB8AC3E}">
        <p14:creationId xmlns:p14="http://schemas.microsoft.com/office/powerpoint/2010/main" val="2981771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AE560A4-FECD-9591-481B-EEAC577D7605}"/>
              </a:ext>
            </a:extLst>
          </p:cNvPr>
          <p:cNvSpPr txBox="1"/>
          <p:nvPr/>
        </p:nvSpPr>
        <p:spPr>
          <a:xfrm>
            <a:off x="2152185" y="189571"/>
            <a:ext cx="5506964" cy="646331"/>
          </a:xfrm>
          <a:prstGeom prst="rect">
            <a:avLst/>
          </a:prstGeom>
          <a:noFill/>
        </p:spPr>
        <p:txBody>
          <a:bodyPr wrap="square" rtlCol="0">
            <a:spAutoFit/>
          </a:bodyPr>
          <a:lstStyle/>
          <a:p>
            <a:r>
              <a:rPr lang="en-US" sz="3600" b="1" dirty="0"/>
              <a:t>View Documentation</a:t>
            </a:r>
          </a:p>
        </p:txBody>
      </p:sp>
      <p:pic>
        <p:nvPicPr>
          <p:cNvPr id="4" name="Picture 3">
            <a:extLst>
              <a:ext uri="{FF2B5EF4-FFF2-40B4-BE49-F238E27FC236}">
                <a16:creationId xmlns:a16="http://schemas.microsoft.com/office/drawing/2014/main" id="{8FFF1AF0-9E43-4DCC-B8B0-6F72E9B2F3E0}"/>
              </a:ext>
            </a:extLst>
          </p:cNvPr>
          <p:cNvPicPr>
            <a:picLocks noChangeAspect="1"/>
          </p:cNvPicPr>
          <p:nvPr/>
        </p:nvPicPr>
        <p:blipFill>
          <a:blip r:embed="rId2"/>
          <a:stretch>
            <a:fillRect/>
          </a:stretch>
        </p:blipFill>
        <p:spPr>
          <a:xfrm>
            <a:off x="713063" y="2152073"/>
            <a:ext cx="4857226" cy="3954816"/>
          </a:xfrm>
          <a:prstGeom prst="rect">
            <a:avLst/>
          </a:prstGeom>
        </p:spPr>
      </p:pic>
      <p:sp>
        <p:nvSpPr>
          <p:cNvPr id="6" name="TextBox 5">
            <a:extLst>
              <a:ext uri="{FF2B5EF4-FFF2-40B4-BE49-F238E27FC236}">
                <a16:creationId xmlns:a16="http://schemas.microsoft.com/office/drawing/2014/main" id="{BDAD2595-9AD8-4E6E-BCFA-FEBBA191E54A}"/>
              </a:ext>
            </a:extLst>
          </p:cNvPr>
          <p:cNvSpPr txBox="1"/>
          <p:nvPr/>
        </p:nvSpPr>
        <p:spPr>
          <a:xfrm>
            <a:off x="5813571" y="2152073"/>
            <a:ext cx="2961314" cy="2308324"/>
          </a:xfrm>
          <a:prstGeom prst="rect">
            <a:avLst/>
          </a:prstGeom>
          <a:noFill/>
        </p:spPr>
        <p:txBody>
          <a:bodyPr wrap="square" rtlCol="0">
            <a:spAutoFit/>
          </a:bodyPr>
          <a:lstStyle/>
          <a:p>
            <a:r>
              <a:rPr lang="en-US" b="1" dirty="0"/>
              <a:t>To view the documentation:</a:t>
            </a:r>
          </a:p>
          <a:p>
            <a:endParaRPr lang="en-US" dirty="0"/>
          </a:p>
          <a:p>
            <a:r>
              <a:rPr lang="en-US" dirty="0"/>
              <a:t>Select view documentation</a:t>
            </a:r>
          </a:p>
          <a:p>
            <a:r>
              <a:rPr lang="en-US" dirty="0"/>
              <a:t>-select which student/objective (filter)</a:t>
            </a:r>
          </a:p>
          <a:p>
            <a:endParaRPr lang="en-US" dirty="0"/>
          </a:p>
        </p:txBody>
      </p:sp>
      <p:sp>
        <p:nvSpPr>
          <p:cNvPr id="13" name="Rectangle 12">
            <a:extLst>
              <a:ext uri="{FF2B5EF4-FFF2-40B4-BE49-F238E27FC236}">
                <a16:creationId xmlns:a16="http://schemas.microsoft.com/office/drawing/2014/main" id="{2735FA2D-7840-4952-B4F2-E5FC6408464C}"/>
              </a:ext>
            </a:extLst>
          </p:cNvPr>
          <p:cNvSpPr/>
          <p:nvPr/>
        </p:nvSpPr>
        <p:spPr>
          <a:xfrm>
            <a:off x="33556" y="51071"/>
            <a:ext cx="9076888" cy="9233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b="1" dirty="0"/>
              <a:t>View Documentation</a:t>
            </a:r>
          </a:p>
        </p:txBody>
      </p:sp>
    </p:spTree>
    <p:extLst>
      <p:ext uri="{BB962C8B-B14F-4D97-AF65-F5344CB8AC3E}">
        <p14:creationId xmlns:p14="http://schemas.microsoft.com/office/powerpoint/2010/main" val="722817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C9D6E8-A188-49C2-8F77-AACC90F75E3B}"/>
              </a:ext>
            </a:extLst>
          </p:cNvPr>
          <p:cNvPicPr>
            <a:picLocks noChangeAspect="1"/>
          </p:cNvPicPr>
          <p:nvPr/>
        </p:nvPicPr>
        <p:blipFill>
          <a:blip r:embed="rId2"/>
          <a:stretch>
            <a:fillRect/>
          </a:stretch>
        </p:blipFill>
        <p:spPr>
          <a:xfrm>
            <a:off x="545284" y="1400784"/>
            <a:ext cx="7558481" cy="5294697"/>
          </a:xfrm>
          <a:prstGeom prst="rect">
            <a:avLst/>
          </a:prstGeom>
        </p:spPr>
      </p:pic>
      <p:sp>
        <p:nvSpPr>
          <p:cNvPr id="6" name="Rectangle 5">
            <a:extLst>
              <a:ext uri="{FF2B5EF4-FFF2-40B4-BE49-F238E27FC236}">
                <a16:creationId xmlns:a16="http://schemas.microsoft.com/office/drawing/2014/main" id="{73A3E423-988B-4376-9E4B-CA852EB823BB}"/>
              </a:ext>
            </a:extLst>
          </p:cNvPr>
          <p:cNvSpPr/>
          <p:nvPr/>
        </p:nvSpPr>
        <p:spPr>
          <a:xfrm>
            <a:off x="33556" y="51071"/>
            <a:ext cx="9076888" cy="9233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b="1" dirty="0"/>
              <a:t>View Checkpoints</a:t>
            </a:r>
          </a:p>
        </p:txBody>
      </p:sp>
    </p:spTree>
    <p:extLst>
      <p:ext uri="{BB962C8B-B14F-4D97-AF65-F5344CB8AC3E}">
        <p14:creationId xmlns:p14="http://schemas.microsoft.com/office/powerpoint/2010/main" val="1602159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ABDEAE2-257F-CD4C-3706-2912BE43771F}"/>
              </a:ext>
            </a:extLst>
          </p:cNvPr>
          <p:cNvSpPr txBox="1"/>
          <p:nvPr/>
        </p:nvSpPr>
        <p:spPr>
          <a:xfrm>
            <a:off x="3989348" y="1825445"/>
            <a:ext cx="4588726" cy="923330"/>
          </a:xfrm>
          <a:prstGeom prst="rect">
            <a:avLst/>
          </a:prstGeom>
          <a:noFill/>
        </p:spPr>
        <p:txBody>
          <a:bodyPr wrap="square">
            <a:spAutoFit/>
          </a:bodyPr>
          <a:lstStyle/>
          <a:p>
            <a:r>
              <a:rPr lang="en-US" dirty="0">
                <a:hlinkClick r:id="rId2"/>
              </a:rPr>
              <a:t>https://teachingstrategies.force.com/portal/s/article/Video-GOLD-Documentation-App-for-Teachers</a:t>
            </a:r>
            <a:endParaRPr lang="en-US" dirty="0"/>
          </a:p>
        </p:txBody>
      </p:sp>
      <p:sp>
        <p:nvSpPr>
          <p:cNvPr id="6" name="TextBox 5">
            <a:extLst>
              <a:ext uri="{FF2B5EF4-FFF2-40B4-BE49-F238E27FC236}">
                <a16:creationId xmlns:a16="http://schemas.microsoft.com/office/drawing/2014/main" id="{6922A42C-C39C-84F2-14B2-93EC52925CEC}"/>
              </a:ext>
            </a:extLst>
          </p:cNvPr>
          <p:cNvSpPr txBox="1"/>
          <p:nvPr/>
        </p:nvSpPr>
        <p:spPr>
          <a:xfrm>
            <a:off x="735980" y="1828800"/>
            <a:ext cx="2386361" cy="369332"/>
          </a:xfrm>
          <a:prstGeom prst="rect">
            <a:avLst/>
          </a:prstGeom>
          <a:noFill/>
        </p:spPr>
        <p:txBody>
          <a:bodyPr wrap="square" rtlCol="0">
            <a:spAutoFit/>
          </a:bodyPr>
          <a:lstStyle/>
          <a:p>
            <a:r>
              <a:rPr lang="en-US" dirty="0"/>
              <a:t>Golds How to Videos</a:t>
            </a:r>
          </a:p>
        </p:txBody>
      </p:sp>
      <p:sp>
        <p:nvSpPr>
          <p:cNvPr id="9" name="TextBox 8">
            <a:extLst>
              <a:ext uri="{FF2B5EF4-FFF2-40B4-BE49-F238E27FC236}">
                <a16:creationId xmlns:a16="http://schemas.microsoft.com/office/drawing/2014/main" id="{D4EE34FD-EEC2-2956-7AEA-3250432FAB5C}"/>
              </a:ext>
            </a:extLst>
          </p:cNvPr>
          <p:cNvSpPr txBox="1"/>
          <p:nvPr/>
        </p:nvSpPr>
        <p:spPr>
          <a:xfrm>
            <a:off x="735979" y="3225713"/>
            <a:ext cx="2386361" cy="646331"/>
          </a:xfrm>
          <a:prstGeom prst="rect">
            <a:avLst/>
          </a:prstGeom>
          <a:noFill/>
        </p:spPr>
        <p:txBody>
          <a:bodyPr wrap="square" rtlCol="0">
            <a:spAutoFit/>
          </a:bodyPr>
          <a:lstStyle/>
          <a:p>
            <a:r>
              <a:rPr lang="en-US" dirty="0"/>
              <a:t>Golds How to Manual for Teachers</a:t>
            </a:r>
          </a:p>
        </p:txBody>
      </p:sp>
      <p:sp>
        <p:nvSpPr>
          <p:cNvPr id="10" name="TextBox 9">
            <a:extLst>
              <a:ext uri="{FF2B5EF4-FFF2-40B4-BE49-F238E27FC236}">
                <a16:creationId xmlns:a16="http://schemas.microsoft.com/office/drawing/2014/main" id="{4DF8DE47-E7DB-4A48-848A-DDF493BAE455}"/>
              </a:ext>
            </a:extLst>
          </p:cNvPr>
          <p:cNvSpPr txBox="1"/>
          <p:nvPr/>
        </p:nvSpPr>
        <p:spPr>
          <a:xfrm>
            <a:off x="3819243" y="3173837"/>
            <a:ext cx="4588778" cy="923330"/>
          </a:xfrm>
          <a:prstGeom prst="rect">
            <a:avLst/>
          </a:prstGeom>
          <a:noFill/>
        </p:spPr>
        <p:txBody>
          <a:bodyPr wrap="square">
            <a:spAutoFit/>
          </a:bodyPr>
          <a:lstStyle/>
          <a:p>
            <a:r>
              <a:rPr lang="en-US" dirty="0">
                <a:hlinkClick r:id="rId3"/>
              </a:rPr>
              <a:t>https://teachingstrategies.com/wp-content/uploads/2021/08/MyTeachingStrategies-Guide-for-Teachers.pdf</a:t>
            </a:r>
            <a:endParaRPr lang="en-US" dirty="0"/>
          </a:p>
        </p:txBody>
      </p:sp>
      <p:sp>
        <p:nvSpPr>
          <p:cNvPr id="11" name="Rectangle 10">
            <a:extLst>
              <a:ext uri="{FF2B5EF4-FFF2-40B4-BE49-F238E27FC236}">
                <a16:creationId xmlns:a16="http://schemas.microsoft.com/office/drawing/2014/main" id="{069AD99F-AB12-4F50-A716-513735F7027F}"/>
              </a:ext>
            </a:extLst>
          </p:cNvPr>
          <p:cNvSpPr/>
          <p:nvPr/>
        </p:nvSpPr>
        <p:spPr>
          <a:xfrm>
            <a:off x="67112" y="388325"/>
            <a:ext cx="9076888" cy="9233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b="1" dirty="0"/>
              <a:t>Resources</a:t>
            </a:r>
          </a:p>
        </p:txBody>
      </p:sp>
      <p:sp>
        <p:nvSpPr>
          <p:cNvPr id="12" name="TextBox 11">
            <a:extLst>
              <a:ext uri="{FF2B5EF4-FFF2-40B4-BE49-F238E27FC236}">
                <a16:creationId xmlns:a16="http://schemas.microsoft.com/office/drawing/2014/main" id="{74ABAF51-E816-4E83-9BE6-05C4C6D0562D}"/>
              </a:ext>
            </a:extLst>
          </p:cNvPr>
          <p:cNvSpPr txBox="1"/>
          <p:nvPr/>
        </p:nvSpPr>
        <p:spPr>
          <a:xfrm>
            <a:off x="3987354" y="4758728"/>
            <a:ext cx="4588778" cy="646331"/>
          </a:xfrm>
          <a:prstGeom prst="rect">
            <a:avLst/>
          </a:prstGeom>
          <a:noFill/>
        </p:spPr>
        <p:txBody>
          <a:bodyPr wrap="square">
            <a:spAutoFit/>
          </a:bodyPr>
          <a:lstStyle/>
          <a:p>
            <a:r>
              <a:rPr lang="en-US" dirty="0">
                <a:hlinkClick r:id="rId4"/>
              </a:rPr>
              <a:t>https://teachingstrategies.force.com/portal/s/gold-product-documentation</a:t>
            </a:r>
            <a:endParaRPr lang="en-US" dirty="0"/>
          </a:p>
        </p:txBody>
      </p:sp>
      <p:sp>
        <p:nvSpPr>
          <p:cNvPr id="13" name="TextBox 12">
            <a:extLst>
              <a:ext uri="{FF2B5EF4-FFF2-40B4-BE49-F238E27FC236}">
                <a16:creationId xmlns:a16="http://schemas.microsoft.com/office/drawing/2014/main" id="{FCC5380E-4B8F-4E10-9CD9-D1F9FE1D3128}"/>
              </a:ext>
            </a:extLst>
          </p:cNvPr>
          <p:cNvSpPr txBox="1"/>
          <p:nvPr/>
        </p:nvSpPr>
        <p:spPr>
          <a:xfrm>
            <a:off x="804489" y="4899625"/>
            <a:ext cx="2386361" cy="369332"/>
          </a:xfrm>
          <a:prstGeom prst="rect">
            <a:avLst/>
          </a:prstGeom>
          <a:noFill/>
        </p:spPr>
        <p:txBody>
          <a:bodyPr wrap="square" rtlCol="0">
            <a:spAutoFit/>
          </a:bodyPr>
          <a:lstStyle/>
          <a:p>
            <a:r>
              <a:rPr lang="en-US" dirty="0"/>
              <a:t>Golds Video Portal</a:t>
            </a:r>
          </a:p>
        </p:txBody>
      </p:sp>
    </p:spTree>
    <p:extLst>
      <p:ext uri="{BB962C8B-B14F-4D97-AF65-F5344CB8AC3E}">
        <p14:creationId xmlns:p14="http://schemas.microsoft.com/office/powerpoint/2010/main" val="1556638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2ACF43-B79C-4899-A654-25CA633435B3}"/>
              </a:ext>
            </a:extLst>
          </p:cNvPr>
          <p:cNvSpPr/>
          <p:nvPr/>
        </p:nvSpPr>
        <p:spPr>
          <a:xfrm>
            <a:off x="67112" y="478172"/>
            <a:ext cx="9076888" cy="9233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a:t>What is Teaching Strategies GOLD?</a:t>
            </a:r>
          </a:p>
        </p:txBody>
      </p:sp>
      <p:pic>
        <p:nvPicPr>
          <p:cNvPr id="7" name="Picture 6" descr="Icon&#10;&#10;Description automatically generated">
            <a:extLst>
              <a:ext uri="{FF2B5EF4-FFF2-40B4-BE49-F238E27FC236}">
                <a16:creationId xmlns:a16="http://schemas.microsoft.com/office/drawing/2014/main" id="{8361AFA2-3E94-4467-8D8C-AF3E7365DB5A}"/>
              </a:ext>
            </a:extLst>
          </p:cNvPr>
          <p:cNvPicPr>
            <a:picLocks noChangeAspect="1"/>
          </p:cNvPicPr>
          <p:nvPr/>
        </p:nvPicPr>
        <p:blipFill>
          <a:blip r:embed="rId2"/>
          <a:stretch>
            <a:fillRect/>
          </a:stretch>
        </p:blipFill>
        <p:spPr>
          <a:xfrm>
            <a:off x="365205" y="2593022"/>
            <a:ext cx="3021927" cy="3053404"/>
          </a:xfrm>
          <a:prstGeom prst="rect">
            <a:avLst/>
          </a:prstGeom>
        </p:spPr>
      </p:pic>
      <p:pic>
        <p:nvPicPr>
          <p:cNvPr id="5" name="Picture 4">
            <a:extLst>
              <a:ext uri="{FF2B5EF4-FFF2-40B4-BE49-F238E27FC236}">
                <a16:creationId xmlns:a16="http://schemas.microsoft.com/office/drawing/2014/main" id="{C4A49CCF-AF74-4967-B791-91BDD7414655}"/>
              </a:ext>
            </a:extLst>
          </p:cNvPr>
          <p:cNvPicPr>
            <a:picLocks noChangeAspect="1"/>
          </p:cNvPicPr>
          <p:nvPr/>
        </p:nvPicPr>
        <p:blipFill>
          <a:blip r:embed="rId3"/>
          <a:stretch>
            <a:fillRect/>
          </a:stretch>
        </p:blipFill>
        <p:spPr>
          <a:xfrm>
            <a:off x="4554448" y="1473230"/>
            <a:ext cx="2438400" cy="1847850"/>
          </a:xfrm>
          <a:prstGeom prst="rect">
            <a:avLst/>
          </a:prstGeom>
        </p:spPr>
      </p:pic>
      <p:pic>
        <p:nvPicPr>
          <p:cNvPr id="8" name="Picture 7">
            <a:extLst>
              <a:ext uri="{FF2B5EF4-FFF2-40B4-BE49-F238E27FC236}">
                <a16:creationId xmlns:a16="http://schemas.microsoft.com/office/drawing/2014/main" id="{0EE24D44-8B19-44C8-AC55-098C8B9E1AA0}"/>
              </a:ext>
            </a:extLst>
          </p:cNvPr>
          <p:cNvPicPr>
            <a:picLocks noChangeAspect="1"/>
          </p:cNvPicPr>
          <p:nvPr/>
        </p:nvPicPr>
        <p:blipFill>
          <a:blip r:embed="rId4"/>
          <a:stretch>
            <a:fillRect/>
          </a:stretch>
        </p:blipFill>
        <p:spPr>
          <a:xfrm>
            <a:off x="4328719" y="3536921"/>
            <a:ext cx="3105150" cy="1476375"/>
          </a:xfrm>
          <a:prstGeom prst="rect">
            <a:avLst/>
          </a:prstGeom>
        </p:spPr>
      </p:pic>
      <p:sp>
        <p:nvSpPr>
          <p:cNvPr id="9" name="TextBox 8">
            <a:extLst>
              <a:ext uri="{FF2B5EF4-FFF2-40B4-BE49-F238E27FC236}">
                <a16:creationId xmlns:a16="http://schemas.microsoft.com/office/drawing/2014/main" id="{12B781B6-2A82-4550-9B7E-0AB5034EE95C}"/>
              </a:ext>
            </a:extLst>
          </p:cNvPr>
          <p:cNvSpPr txBox="1"/>
          <p:nvPr/>
        </p:nvSpPr>
        <p:spPr>
          <a:xfrm>
            <a:off x="4110606" y="5368954"/>
            <a:ext cx="4404220" cy="523220"/>
          </a:xfrm>
          <a:prstGeom prst="rect">
            <a:avLst/>
          </a:prstGeom>
          <a:noFill/>
        </p:spPr>
        <p:txBody>
          <a:bodyPr wrap="square" rtlCol="0">
            <a:spAutoFit/>
          </a:bodyPr>
          <a:lstStyle/>
          <a:p>
            <a:r>
              <a:rPr lang="en-US" sz="2800" dirty="0"/>
              <a:t>What do you remember?</a:t>
            </a:r>
          </a:p>
        </p:txBody>
      </p:sp>
    </p:spTree>
    <p:extLst>
      <p:ext uri="{BB962C8B-B14F-4D97-AF65-F5344CB8AC3E}">
        <p14:creationId xmlns:p14="http://schemas.microsoft.com/office/powerpoint/2010/main" val="1880028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7AEEFB-98E1-473B-9967-4B84E170CEC8}"/>
              </a:ext>
            </a:extLst>
          </p:cNvPr>
          <p:cNvSpPr>
            <a:spLocks noGrp="1"/>
          </p:cNvSpPr>
          <p:nvPr>
            <p:ph idx="1"/>
          </p:nvPr>
        </p:nvSpPr>
        <p:spPr/>
        <p:txBody>
          <a:bodyPr/>
          <a:lstStyle/>
          <a:p>
            <a:r>
              <a:rPr lang="en-US" dirty="0"/>
              <a:t>◦ Teaching Strategies Gold (TSG) is an ongoing assessment model covering all developmental and academic skill areas</a:t>
            </a:r>
          </a:p>
          <a:p>
            <a:r>
              <a:rPr lang="en-US" dirty="0"/>
              <a:t> ◦ It’s a tool to document children’s learning over time, inform instruction, and facilitate communication with families</a:t>
            </a:r>
          </a:p>
          <a:p>
            <a:r>
              <a:rPr lang="en-US" dirty="0"/>
              <a:t> ◦ These areas include the following: ◦ Social emotional developmental ◦ Physical development ◦ Language development ◦ Cognitive skills ◦ Literacy skills ◦ Math skills ◦ Science and Technology skills ◦ Social studies skills ◦ Art development</a:t>
            </a:r>
          </a:p>
        </p:txBody>
      </p:sp>
      <p:sp>
        <p:nvSpPr>
          <p:cNvPr id="4" name="Rectangle 3">
            <a:extLst>
              <a:ext uri="{FF2B5EF4-FFF2-40B4-BE49-F238E27FC236}">
                <a16:creationId xmlns:a16="http://schemas.microsoft.com/office/drawing/2014/main" id="{BC2ACF43-B79C-4899-A654-25CA633435B3}"/>
              </a:ext>
            </a:extLst>
          </p:cNvPr>
          <p:cNvSpPr/>
          <p:nvPr/>
        </p:nvSpPr>
        <p:spPr>
          <a:xfrm>
            <a:off x="67112" y="478172"/>
            <a:ext cx="9076888" cy="9233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a:t>What is Teaching Strategies GOLD</a:t>
            </a:r>
          </a:p>
        </p:txBody>
      </p:sp>
      <p:pic>
        <p:nvPicPr>
          <p:cNvPr id="7" name="Picture 6" descr="Icon&#10;&#10;Description automatically generated">
            <a:extLst>
              <a:ext uri="{FF2B5EF4-FFF2-40B4-BE49-F238E27FC236}">
                <a16:creationId xmlns:a16="http://schemas.microsoft.com/office/drawing/2014/main" id="{8361AFA2-3E94-4467-8D8C-AF3E7365DB5A}"/>
              </a:ext>
            </a:extLst>
          </p:cNvPr>
          <p:cNvPicPr>
            <a:picLocks noChangeAspect="1"/>
          </p:cNvPicPr>
          <p:nvPr/>
        </p:nvPicPr>
        <p:blipFill>
          <a:blip r:embed="rId2"/>
          <a:stretch>
            <a:fillRect/>
          </a:stretch>
        </p:blipFill>
        <p:spPr>
          <a:xfrm>
            <a:off x="7118343" y="1854156"/>
            <a:ext cx="1558609" cy="1574844"/>
          </a:xfrm>
          <a:prstGeom prst="rect">
            <a:avLst/>
          </a:prstGeom>
        </p:spPr>
      </p:pic>
    </p:spTree>
    <p:extLst>
      <p:ext uri="{BB962C8B-B14F-4D97-AF65-F5344CB8AC3E}">
        <p14:creationId xmlns:p14="http://schemas.microsoft.com/office/powerpoint/2010/main" val="413098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C51AC5-9686-4371-8224-BC4B9F3DC1C5}"/>
              </a:ext>
            </a:extLst>
          </p:cNvPr>
          <p:cNvPicPr>
            <a:picLocks noChangeAspect="1"/>
          </p:cNvPicPr>
          <p:nvPr/>
        </p:nvPicPr>
        <p:blipFill>
          <a:blip r:embed="rId2"/>
          <a:stretch>
            <a:fillRect/>
          </a:stretch>
        </p:blipFill>
        <p:spPr>
          <a:xfrm>
            <a:off x="58723" y="371010"/>
            <a:ext cx="9144000" cy="5937511"/>
          </a:xfrm>
          <a:prstGeom prst="rect">
            <a:avLst/>
          </a:prstGeom>
        </p:spPr>
      </p:pic>
    </p:spTree>
    <p:extLst>
      <p:ext uri="{BB962C8B-B14F-4D97-AF65-F5344CB8AC3E}">
        <p14:creationId xmlns:p14="http://schemas.microsoft.com/office/powerpoint/2010/main" val="1130255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FE829A-6887-469A-B171-23B216763665}"/>
              </a:ext>
            </a:extLst>
          </p:cNvPr>
          <p:cNvPicPr>
            <a:picLocks noChangeAspect="1"/>
          </p:cNvPicPr>
          <p:nvPr/>
        </p:nvPicPr>
        <p:blipFill>
          <a:blip r:embed="rId2"/>
          <a:stretch>
            <a:fillRect/>
          </a:stretch>
        </p:blipFill>
        <p:spPr>
          <a:xfrm>
            <a:off x="112377" y="737487"/>
            <a:ext cx="8545062" cy="5621367"/>
          </a:xfrm>
          <a:prstGeom prst="rect">
            <a:avLst/>
          </a:prstGeom>
        </p:spPr>
      </p:pic>
    </p:spTree>
    <p:extLst>
      <p:ext uri="{BB962C8B-B14F-4D97-AF65-F5344CB8AC3E}">
        <p14:creationId xmlns:p14="http://schemas.microsoft.com/office/powerpoint/2010/main" val="3258658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B36BFB-43AA-41E5-90B6-001F2B7C7ADA}"/>
              </a:ext>
            </a:extLst>
          </p:cNvPr>
          <p:cNvPicPr>
            <a:picLocks noChangeAspect="1"/>
          </p:cNvPicPr>
          <p:nvPr/>
        </p:nvPicPr>
        <p:blipFill>
          <a:blip r:embed="rId2"/>
          <a:stretch>
            <a:fillRect/>
          </a:stretch>
        </p:blipFill>
        <p:spPr>
          <a:xfrm>
            <a:off x="0" y="523233"/>
            <a:ext cx="9076888" cy="5684620"/>
          </a:xfrm>
          <a:prstGeom prst="rect">
            <a:avLst/>
          </a:prstGeom>
        </p:spPr>
      </p:pic>
    </p:spTree>
    <p:extLst>
      <p:ext uri="{BB962C8B-B14F-4D97-AF65-F5344CB8AC3E}">
        <p14:creationId xmlns:p14="http://schemas.microsoft.com/office/powerpoint/2010/main" val="515057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21E6B0-B437-489D-B7B0-8F23EDCA3495}"/>
              </a:ext>
            </a:extLst>
          </p:cNvPr>
          <p:cNvPicPr>
            <a:picLocks noChangeAspect="1"/>
          </p:cNvPicPr>
          <p:nvPr/>
        </p:nvPicPr>
        <p:blipFill>
          <a:blip r:embed="rId2"/>
          <a:stretch>
            <a:fillRect/>
          </a:stretch>
        </p:blipFill>
        <p:spPr>
          <a:xfrm>
            <a:off x="1821194" y="0"/>
            <a:ext cx="5132496" cy="6858000"/>
          </a:xfrm>
          <a:prstGeom prst="rect">
            <a:avLst/>
          </a:prstGeom>
        </p:spPr>
      </p:pic>
    </p:spTree>
    <p:extLst>
      <p:ext uri="{BB962C8B-B14F-4D97-AF65-F5344CB8AC3E}">
        <p14:creationId xmlns:p14="http://schemas.microsoft.com/office/powerpoint/2010/main" val="1794650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73F6AF-9E05-4B10-B361-A2339AC5BDC6}"/>
              </a:ext>
            </a:extLst>
          </p:cNvPr>
          <p:cNvPicPr>
            <a:picLocks noChangeAspect="1"/>
          </p:cNvPicPr>
          <p:nvPr/>
        </p:nvPicPr>
        <p:blipFill>
          <a:blip r:embed="rId2"/>
          <a:stretch>
            <a:fillRect/>
          </a:stretch>
        </p:blipFill>
        <p:spPr>
          <a:xfrm>
            <a:off x="1606438" y="0"/>
            <a:ext cx="5075447" cy="6858000"/>
          </a:xfrm>
          <a:prstGeom prst="rect">
            <a:avLst/>
          </a:prstGeom>
        </p:spPr>
      </p:pic>
    </p:spTree>
    <p:extLst>
      <p:ext uri="{BB962C8B-B14F-4D97-AF65-F5344CB8AC3E}">
        <p14:creationId xmlns:p14="http://schemas.microsoft.com/office/powerpoint/2010/main" val="629262368"/>
      </p:ext>
    </p:extLst>
  </p:cSld>
  <p:clrMapOvr>
    <a:masterClrMapping/>
  </p:clrMapOvr>
</p:sld>
</file>

<file path=ppt/theme/theme1.xml><?xml version="1.0" encoding="utf-8"?>
<a:theme xmlns:a="http://schemas.openxmlformats.org/drawingml/2006/main" name="Facet">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{31BB42DF-62E4-B94C-909F-78AFC8FBB311}tf10001060</Template>
  <TotalTime>4120</TotalTime>
  <Words>791</Words>
  <Application>Microsoft Office PowerPoint</Application>
  <PresentationFormat>On-screen Show (4:3)</PresentationFormat>
  <Paragraphs>65</Paragraphs>
  <Slides>27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Source Sans Pro</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Tortora, Alyssa</dc:creator>
  <cp:lastModifiedBy>Tortora, Alyssa</cp:lastModifiedBy>
  <cp:revision>13</cp:revision>
  <dcterms:created xsi:type="dcterms:W3CDTF">2022-09-27T01:38:16Z</dcterms:created>
  <dcterms:modified xsi:type="dcterms:W3CDTF">2022-10-18T16:28:02Z</dcterms:modified>
</cp:coreProperties>
</file>